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4" r:id="rId14"/>
    <p:sldId id="267" r:id="rId15"/>
    <p:sldId id="269" r:id="rId16"/>
    <p:sldId id="270" r:id="rId17"/>
    <p:sldId id="272" r:id="rId18"/>
    <p:sldId id="273" r:id="rId19"/>
    <p:sldId id="275" r:id="rId20"/>
    <p:sldId id="276" r:id="rId21"/>
    <p:sldId id="277" r:id="rId22"/>
    <p:sldId id="278" r:id="rId23"/>
    <p:sldId id="282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91E8F-A3C9-9D43-8746-6B96E01C38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3966-1703-3043-BE6F-1DD9FBD9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8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13966-1703-3043-BE6F-1DD9FBD9E1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Great Contraction :</a:t>
            </a:r>
            <a:br>
              <a:rPr lang="en-US" dirty="0" smtClean="0"/>
            </a:br>
            <a:r>
              <a:rPr lang="en-US" dirty="0" smtClean="0"/>
              <a:t>Who Caused </a:t>
            </a:r>
            <a:r>
              <a:rPr lang="en-US" dirty="0"/>
              <a:t>I</a:t>
            </a:r>
            <a:r>
              <a:rPr lang="en-US" dirty="0" smtClean="0"/>
              <a:t>t &amp; How </a:t>
            </a:r>
            <a:r>
              <a:rPr lang="en-US" dirty="0"/>
              <a:t>D</a:t>
            </a:r>
            <a:r>
              <a:rPr lang="en-US" dirty="0" smtClean="0"/>
              <a:t>id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H</a:t>
            </a:r>
            <a:r>
              <a:rPr lang="en-US" dirty="0" smtClean="0"/>
              <a:t>appen?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 : Charlie Haumesser  </a:t>
            </a:r>
          </a:p>
          <a:p>
            <a:r>
              <a:rPr lang="en-US" dirty="0" smtClean="0"/>
              <a:t>Discussants : Ashley </a:t>
            </a:r>
            <a:r>
              <a:rPr lang="en-US" dirty="0" err="1" smtClean="0"/>
              <a:t>Hucksoll</a:t>
            </a:r>
            <a:r>
              <a:rPr lang="en-US" dirty="0" smtClean="0"/>
              <a:t> &amp; Mikael </a:t>
            </a:r>
            <a:r>
              <a:rPr lang="en-US" dirty="0" err="1" smtClean="0"/>
              <a:t>Leveille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5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Subprime 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Loans where people may have a hard time paying back</a:t>
            </a:r>
          </a:p>
          <a:p>
            <a:pPr lvl="1"/>
            <a:r>
              <a:rPr lang="en-US" dirty="0"/>
              <a:t>Higher interest rates, poor quality collateral, and less favorable terms to make up for the increased risk</a:t>
            </a:r>
          </a:p>
          <a:p>
            <a:r>
              <a:rPr lang="en-US" dirty="0" smtClean="0"/>
              <a:t>Supporters say it gives opportunity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Subprime 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Refers to the credit quality of the borrowers</a:t>
            </a:r>
          </a:p>
          <a:p>
            <a:r>
              <a:rPr lang="en-US" dirty="0" smtClean="0"/>
              <a:t>Subprime credit ratings include:</a:t>
            </a:r>
          </a:p>
          <a:p>
            <a:pPr lvl="1"/>
            <a:r>
              <a:rPr lang="en-US" dirty="0" smtClean="0"/>
              <a:t>Limited debt experience</a:t>
            </a:r>
          </a:p>
          <a:p>
            <a:pPr lvl="1"/>
            <a:r>
              <a:rPr lang="en-US" dirty="0" smtClean="0"/>
              <a:t>Limited or no assets</a:t>
            </a:r>
          </a:p>
          <a:p>
            <a:pPr lvl="1"/>
            <a:r>
              <a:rPr lang="en-US" dirty="0" smtClean="0"/>
              <a:t>Excessive debt</a:t>
            </a:r>
          </a:p>
          <a:p>
            <a:pPr lvl="1"/>
            <a:r>
              <a:rPr lang="en-US" dirty="0" smtClean="0"/>
              <a:t>Past Bankruptcy filings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Subprime Lending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make the terms look better for the borrower, banks offered an Adjustable Rate </a:t>
            </a:r>
            <a:r>
              <a:rPr lang="en-US" dirty="0" smtClean="0"/>
              <a:t>Mortgage</a:t>
            </a:r>
          </a:p>
          <a:p>
            <a:pPr lvl="1"/>
            <a:r>
              <a:rPr lang="en-US" dirty="0"/>
              <a:t>ARM</a:t>
            </a:r>
          </a:p>
          <a:p>
            <a:pPr lvl="2"/>
            <a:r>
              <a:rPr lang="en-US" dirty="0"/>
              <a:t>Low initial rate then it adjust month to month keeping with the Federal </a:t>
            </a:r>
            <a:r>
              <a:rPr lang="en-US" dirty="0" smtClean="0"/>
              <a:t>Reserve</a:t>
            </a:r>
          </a:p>
          <a:p>
            <a:r>
              <a:rPr lang="en-US" dirty="0"/>
              <a:t>One of the biggest lenders of subprime loans was </a:t>
            </a:r>
            <a:r>
              <a:rPr lang="en-US" dirty="0" smtClean="0"/>
              <a:t>Countrywide Financial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Countrywide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Founded in 1969 in Calabasas, California</a:t>
            </a:r>
          </a:p>
          <a:p>
            <a:r>
              <a:rPr lang="en-US" dirty="0" smtClean="0"/>
              <a:t>One of the largest subprime lenders</a:t>
            </a:r>
          </a:p>
          <a:p>
            <a:r>
              <a:rPr lang="en-US" dirty="0"/>
              <a:t>A</a:t>
            </a:r>
            <a:r>
              <a:rPr lang="en-US" dirty="0" smtClean="0"/>
              <a:t>t one point financed almost 20% of all mortgages in the United States</a:t>
            </a:r>
          </a:p>
          <a:p>
            <a:r>
              <a:rPr lang="en-US" dirty="0" smtClean="0"/>
              <a:t>Acquired by Bank of America in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/>
              <a:t>W</a:t>
            </a:r>
            <a:r>
              <a:rPr lang="en-US" dirty="0" smtClean="0"/>
              <a:t>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Banks began to bundle, both prime and subprime mortgages together so the probable rate of return looked better</a:t>
            </a:r>
          </a:p>
          <a:p>
            <a:r>
              <a:rPr lang="en-US" dirty="0" smtClean="0"/>
              <a:t>CRA changes allow lenders to receive a credit towards their affordable housing obligations for buying subprime securities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Deregulation of the financial industry allow banks to grow and grow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oth commercial and investment banks</a:t>
            </a:r>
          </a:p>
          <a:p>
            <a:pPr lvl="2"/>
            <a:r>
              <a:rPr lang="en-US" dirty="0" smtClean="0"/>
              <a:t>Commercial – make loans</a:t>
            </a:r>
          </a:p>
          <a:p>
            <a:pPr lvl="2"/>
            <a:r>
              <a:rPr lang="en-US" dirty="0" smtClean="0"/>
              <a:t>Investment – raise capital and trade securities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A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2001 the “Dot-Com” bubble bursts</a:t>
            </a:r>
          </a:p>
          <a:p>
            <a:r>
              <a:rPr lang="en-US" dirty="0" smtClean="0"/>
              <a:t>In an attempt to stimulate the economy, the Fed cuts interest rates on mortgages</a:t>
            </a:r>
          </a:p>
          <a:p>
            <a:pPr lvl="1"/>
            <a:r>
              <a:rPr lang="en-US" dirty="0"/>
              <a:t>Fed Chairman Alan Greenspan is accused of “creating an environment ripe for crisis” because of such low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In response, Fannie Mae and Freddie Mac begin to purchase large amount of subprime securities</a:t>
            </a:r>
          </a:p>
        </p:txBody>
      </p:sp>
    </p:spTree>
    <p:extLst>
      <p:ext uri="{BB962C8B-B14F-4D97-AF65-F5344CB8AC3E}">
        <p14:creationId xmlns:p14="http://schemas.microsoft.com/office/powerpoint/2010/main" val="20498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Initiating A Crisis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Housing prices begin to increase as a response to the increase in real estate investment</a:t>
            </a:r>
          </a:p>
          <a:p>
            <a:r>
              <a:rPr lang="en-US" dirty="0" smtClean="0"/>
              <a:t>The demand for homes go up, as it is viewed as an appreciating asset</a:t>
            </a:r>
          </a:p>
          <a:p>
            <a:pPr lvl="1"/>
            <a:r>
              <a:rPr lang="en-US" dirty="0" smtClean="0"/>
              <a:t>Mostly from subprime borrowers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Initiating A Crisis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Financial institutions being to issue more and more mortgage-backed securities in search of </a:t>
            </a:r>
            <a:r>
              <a:rPr lang="en-US" dirty="0"/>
              <a:t>g</a:t>
            </a:r>
            <a:r>
              <a:rPr lang="en-US" dirty="0" smtClean="0"/>
              <a:t>reater profits</a:t>
            </a:r>
          </a:p>
          <a:p>
            <a:pPr lvl="1"/>
            <a:r>
              <a:rPr lang="en-US" dirty="0" smtClean="0"/>
              <a:t>Investors assumed home prices would continue to rise</a:t>
            </a:r>
          </a:p>
        </p:txBody>
      </p:sp>
    </p:spTree>
    <p:extLst>
      <p:ext uri="{BB962C8B-B14F-4D97-AF65-F5344CB8AC3E}">
        <p14:creationId xmlns:p14="http://schemas.microsoft.com/office/powerpoint/2010/main" val="33212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the low introductory interest rates on subprime loans expired,  people were unable to make payments at the new rate</a:t>
            </a:r>
          </a:p>
          <a:p>
            <a:r>
              <a:rPr lang="en-US" dirty="0" smtClean="0"/>
              <a:t>Home prices begin to rapidly decline</a:t>
            </a:r>
          </a:p>
          <a:p>
            <a:pPr lvl="1"/>
            <a:r>
              <a:rPr lang="en-US" dirty="0" smtClean="0"/>
              <a:t>Excessive foreclosures brought down property values of people who could repay their loans</a:t>
            </a:r>
          </a:p>
          <a:p>
            <a:pPr lvl="2"/>
            <a:r>
              <a:rPr lang="en-US" dirty="0" smtClean="0"/>
              <a:t>Amount owed now greater than property value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were the underlying causes and who should beheld responsible for the collapse of the financial marketplace?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600200"/>
            <a:ext cx="7803488" cy="408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Numerous subprime lenders declare bankruptcy </a:t>
            </a:r>
          </a:p>
          <a:p>
            <a:r>
              <a:rPr lang="en-US" dirty="0" smtClean="0"/>
              <a:t>Investment bank Bear Stearns lose hedge funds with the increase in subprime mortgage defaults</a:t>
            </a:r>
          </a:p>
          <a:p>
            <a:pPr lvl="1"/>
            <a:r>
              <a:rPr lang="en-US" dirty="0"/>
              <a:t>Mortgage backed securities begin </a:t>
            </a:r>
            <a:r>
              <a:rPr lang="en-US" dirty="0" smtClean="0"/>
              <a:t>to fail</a:t>
            </a:r>
          </a:p>
          <a:p>
            <a:r>
              <a:rPr lang="en-US" dirty="0" smtClean="0"/>
              <a:t>Global stock market suffer the largest fall since 9/11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Bear Stearns is purchased by JPMorgan Chase for $2 a share</a:t>
            </a:r>
          </a:p>
          <a:p>
            <a:pPr lvl="1"/>
            <a:r>
              <a:rPr lang="en-US" dirty="0"/>
              <a:t>The prior year the stock was traded at $</a:t>
            </a:r>
            <a:r>
              <a:rPr lang="en-US" dirty="0" smtClean="0"/>
              <a:t>170</a:t>
            </a:r>
          </a:p>
          <a:p>
            <a:r>
              <a:rPr lang="en-US" dirty="0" smtClean="0"/>
              <a:t>Fannie Mae and Freddie Mac are taken over by the government</a:t>
            </a:r>
          </a:p>
          <a:p>
            <a:pPr lvl="1"/>
            <a:r>
              <a:rPr lang="en-US" dirty="0" smtClean="0"/>
              <a:t>Total collapse if they failed</a:t>
            </a:r>
          </a:p>
        </p:txBody>
      </p:sp>
    </p:spTree>
    <p:extLst>
      <p:ext uri="{BB962C8B-B14F-4D97-AF65-F5344CB8AC3E}">
        <p14:creationId xmlns:p14="http://schemas.microsoft.com/office/powerpoint/2010/main" val="2556724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People lose their homes, retirements, and in some cases their jobs dues to the collapse of the financial marketplace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44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Bailouts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attempt to stabilize markets, the government began to bailout financial firms</a:t>
            </a:r>
          </a:p>
          <a:p>
            <a:pPr lvl="1"/>
            <a:r>
              <a:rPr lang="en-US" dirty="0"/>
              <a:t>AIG for example</a:t>
            </a:r>
          </a:p>
          <a:p>
            <a:pPr lvl="2"/>
            <a:r>
              <a:rPr lang="en-US" dirty="0"/>
              <a:t>Lehman Brothers filed for bankruptcy protection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365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to Blame?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actions of financial intuitions in their attempt to gain profits and expand margins, sent the global economy into a tail spin.</a:t>
            </a:r>
          </a:p>
          <a:p>
            <a:r>
              <a:rPr lang="en-US" dirty="0" smtClean="0"/>
              <a:t>Commercial Banks, lending houses, investment banks and other financial institutions took advantage of Government deregulation and played a major role in the financial crisis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26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"Timeline of Events ." </a:t>
            </a:r>
            <a:r>
              <a:rPr lang="en-US" i="1" dirty="0"/>
              <a:t>Economies of Crisis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.. Web. 14 Apr 2013. &lt;http://</a:t>
            </a:r>
            <a:r>
              <a:rPr lang="en-US" dirty="0" err="1"/>
              <a:t>www.economicsofcrisis.com</a:t>
            </a:r>
            <a:r>
              <a:rPr lang="en-US" dirty="0"/>
              <a:t>/</a:t>
            </a:r>
            <a:r>
              <a:rPr lang="en-US" dirty="0" err="1"/>
              <a:t>timeline.html</a:t>
            </a:r>
            <a:r>
              <a:rPr lang="en-US" dirty="0"/>
              <a:t>&gt;.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"Community Reinvestment Act (CRA) ." </a:t>
            </a:r>
            <a:r>
              <a:rPr lang="en-US" i="1" dirty="0"/>
              <a:t>Board of Governors of the Federal Reserve System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26 march 2013. Web. 14 Apr 2013. &lt;http://</a:t>
            </a:r>
            <a:r>
              <a:rPr lang="en-US" dirty="0" err="1"/>
              <a:t>www.federalreserve.gov</a:t>
            </a:r>
            <a:r>
              <a:rPr lang="en-US" dirty="0"/>
              <a:t>/</a:t>
            </a:r>
            <a:r>
              <a:rPr lang="en-US" dirty="0" err="1"/>
              <a:t>communitydev</a:t>
            </a:r>
            <a:r>
              <a:rPr lang="en-US" dirty="0"/>
              <a:t>/</a:t>
            </a:r>
            <a:r>
              <a:rPr lang="en-US" dirty="0" err="1"/>
              <a:t>cra_about.htm</a:t>
            </a:r>
            <a:r>
              <a:rPr lang="en-US" dirty="0"/>
              <a:t>&gt;.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Armadeo</a:t>
            </a:r>
            <a:r>
              <a:rPr lang="en-US" dirty="0"/>
              <a:t>, Kimberly. "CDOs (Collateralized Debt Obligations) ." </a:t>
            </a:r>
            <a:r>
              <a:rPr lang="en-US" i="1" dirty="0" err="1"/>
              <a:t>about.com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.. Web. 14 Apr 2013. &lt;http://</a:t>
            </a:r>
            <a:r>
              <a:rPr lang="en-US" dirty="0" err="1"/>
              <a:t>useconomy.about.com</a:t>
            </a:r>
            <a:r>
              <a:rPr lang="en-US" dirty="0"/>
              <a:t>/od/glossary/g/</a:t>
            </a:r>
            <a:r>
              <a:rPr lang="en-US" dirty="0" err="1"/>
              <a:t>CDOs.htm</a:t>
            </a:r>
            <a:r>
              <a:rPr lang="en-US" dirty="0"/>
              <a:t>&gt;.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"Mortgage-Backed Securities ." </a:t>
            </a:r>
            <a:r>
              <a:rPr lang="en-US" i="1" dirty="0"/>
              <a:t>U.S. Securities and Commission Exchange 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.. Web. 14 Apr 2013. &lt;http://</a:t>
            </a:r>
            <a:r>
              <a:rPr lang="en-US" dirty="0" err="1"/>
              <a:t>www.sec.gov</a:t>
            </a:r>
            <a:r>
              <a:rPr lang="en-US" dirty="0"/>
              <a:t>/answers/</a:t>
            </a:r>
            <a:r>
              <a:rPr lang="en-US" dirty="0" err="1"/>
              <a:t>mortgagesecurities.htm</a:t>
            </a:r>
            <a:r>
              <a:rPr lang="en-US" dirty="0"/>
              <a:t>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to the actions and policies put in place by the United States government, the American citizen paid suffered substantial hardship and loss with collapse the financial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Collateralized Debt Obligations</a:t>
            </a:r>
          </a:p>
          <a:p>
            <a:r>
              <a:rPr lang="en-US" dirty="0" smtClean="0"/>
              <a:t>Community Reinvestment Act</a:t>
            </a:r>
          </a:p>
          <a:p>
            <a:r>
              <a:rPr lang="en-US" dirty="0" smtClean="0"/>
              <a:t>Sub Prime Leading</a:t>
            </a:r>
          </a:p>
          <a:p>
            <a:r>
              <a:rPr lang="en-US" dirty="0" smtClean="0"/>
              <a:t>Fannie May &amp; Freddie Mac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Collateralized Debt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Financial Firms Salomon Brothers and First Boston create the first collateralized debt obligation </a:t>
            </a:r>
          </a:p>
          <a:p>
            <a:pPr lvl="1"/>
            <a:r>
              <a:rPr lang="en-US" dirty="0" smtClean="0"/>
              <a:t>CDOs are at the heart of the financial crisis</a:t>
            </a:r>
          </a:p>
          <a:p>
            <a:pPr lvl="2"/>
            <a:r>
              <a:rPr lang="en-US" dirty="0" smtClean="0"/>
              <a:t>Investors could buy and sell assets worth 10 to 12x the underlying value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Collateralized Debt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CDOs are a financial tool that banks use to repackage individual loans into a product that can be sold to investors  in the secondary marketplace.</a:t>
            </a:r>
          </a:p>
          <a:p>
            <a:pPr lvl="1"/>
            <a:r>
              <a:rPr lang="en-US" dirty="0" smtClean="0"/>
              <a:t>Housing</a:t>
            </a:r>
          </a:p>
          <a:p>
            <a:pPr lvl="2"/>
            <a:r>
              <a:rPr lang="en-US" dirty="0" smtClean="0"/>
              <a:t>Mortgage Backed Securities </a:t>
            </a:r>
          </a:p>
        </p:txBody>
      </p:sp>
    </p:spTree>
    <p:extLst>
      <p:ext uri="{BB962C8B-B14F-4D97-AF65-F5344CB8AC3E}">
        <p14:creationId xmlns:p14="http://schemas.microsoft.com/office/powerpoint/2010/main" val="1314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banks buy CDOs?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cash they receive gave banks more cash to make more loans</a:t>
            </a:r>
          </a:p>
          <a:p>
            <a:r>
              <a:rPr lang="en-US" dirty="0" smtClean="0"/>
              <a:t>It moved the default risk to investors and out of the banks hands</a:t>
            </a:r>
          </a:p>
          <a:p>
            <a:r>
              <a:rPr lang="en-US" dirty="0" smtClean="0"/>
              <a:t>Gave banks a new product to sell</a:t>
            </a:r>
          </a:p>
          <a:p>
            <a:pPr lvl="1"/>
            <a:r>
              <a:rPr lang="en-US" dirty="0" smtClean="0"/>
              <a:t>Increased share price and CEO bonuses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Increased liquidity in the economy</a:t>
            </a:r>
          </a:p>
          <a:p>
            <a:r>
              <a:rPr lang="en-US" dirty="0" smtClean="0"/>
              <a:t>Freed up bank debt, and allowed for investment opportunities and loan creation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  <a:r>
              <a:rPr lang="en-US" dirty="0"/>
              <a:t>R</a:t>
            </a:r>
            <a:r>
              <a:rPr lang="en-US" dirty="0" smtClean="0"/>
              <a:t>einvestment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Enacted in 1977</a:t>
            </a:r>
          </a:p>
          <a:p>
            <a:r>
              <a:rPr lang="en-US" dirty="0" smtClean="0"/>
              <a:t>Encouraged financial institutions to help meet the credit needs of the communities in which the operated in</a:t>
            </a:r>
          </a:p>
          <a:p>
            <a:r>
              <a:rPr lang="en-US" dirty="0" smtClean="0"/>
              <a:t>Its purpose was to improve the deteriorating conditions of American cities</a:t>
            </a:r>
          </a:p>
          <a:p>
            <a:pPr lvl="1"/>
            <a:r>
              <a:rPr lang="en-US" dirty="0" smtClean="0"/>
              <a:t>Particularly in low income areas</a:t>
            </a:r>
          </a:p>
          <a:p>
            <a:r>
              <a:rPr lang="en-US" dirty="0" smtClean="0"/>
              <a:t>Revised in 1995 and 2005</a:t>
            </a:r>
          </a:p>
          <a:p>
            <a:r>
              <a:rPr lang="en-US" dirty="0" smtClean="0"/>
              <a:t>President Obama is a strong supporter of the 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2660</TotalTime>
  <Words>840</Words>
  <Application>Microsoft Office PowerPoint</Application>
  <PresentationFormat>On-screen Show (4:3)</PresentationFormat>
  <Paragraphs>113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The Great Contraction : Who Caused It &amp; How Did It Happen?</vt:lpstr>
      <vt:lpstr>Question</vt:lpstr>
      <vt:lpstr>Thesis</vt:lpstr>
      <vt:lpstr>Key Topics</vt:lpstr>
      <vt:lpstr>Collateralized Debt Obligations</vt:lpstr>
      <vt:lpstr>Collateralized Debt Obligations</vt:lpstr>
      <vt:lpstr>Why do banks buy CDOs?</vt:lpstr>
      <vt:lpstr>Benefits</vt:lpstr>
      <vt:lpstr>Community Reinvestment Act</vt:lpstr>
      <vt:lpstr>Subprime Lending</vt:lpstr>
      <vt:lpstr>Subprime Lending</vt:lpstr>
      <vt:lpstr>Subprime Lending </vt:lpstr>
      <vt:lpstr>Countrywide Financial</vt:lpstr>
      <vt:lpstr>So What Happened?</vt:lpstr>
      <vt:lpstr>So What Happened?</vt:lpstr>
      <vt:lpstr>Initiating A Crisis </vt:lpstr>
      <vt:lpstr>Initiating A Crisis </vt:lpstr>
      <vt:lpstr>Initiating A Crisis </vt:lpstr>
      <vt:lpstr>Crisis</vt:lpstr>
      <vt:lpstr>PowerPoint Presentation</vt:lpstr>
      <vt:lpstr>Crisis</vt:lpstr>
      <vt:lpstr>Crisis</vt:lpstr>
      <vt:lpstr>Crisis</vt:lpstr>
      <vt:lpstr>Government Bailouts</vt:lpstr>
      <vt:lpstr>Whose to Blame?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Contraction : Who Caused It &amp; How Did It Happen?</dc:title>
  <dc:creator>Charlie Haumesser</dc:creator>
  <cp:lastModifiedBy>Kasper, Victor</cp:lastModifiedBy>
  <cp:revision>24</cp:revision>
  <dcterms:created xsi:type="dcterms:W3CDTF">2013-04-13T20:53:01Z</dcterms:created>
  <dcterms:modified xsi:type="dcterms:W3CDTF">2013-04-15T20:19:26Z</dcterms:modified>
</cp:coreProperties>
</file>