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58" r:id="rId3"/>
    <p:sldId id="256" r:id="rId4"/>
    <p:sldId id="268" r:id="rId5"/>
    <p:sldId id="259" r:id="rId6"/>
    <p:sldId id="260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7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2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6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43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54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81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1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6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9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5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3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3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5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EA172E-302D-4E46-89BE-35A9C0AFDD2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386B-7746-4E93-B6C9-1402983ED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6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f.org/external/pubs/ft/eds/Eng/Guide/file1.pdf" TargetMode="External"/><Relationship Id="rId7" Type="http://schemas.openxmlformats.org/officeDocument/2006/relationships/hyperlink" Target="http://business.time.com/2013/02/05/the-federal-governments-128-trillion-stockpile-the-answer-to-our-debt-problems/" TargetMode="External"/><Relationship Id="rId2" Type="http://schemas.openxmlformats.org/officeDocument/2006/relationships/hyperlink" Target="http://www.cfr.org/financial-crises/dangerous-us-government-debt/p224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tista.com/statistics/248260/total-debt-to-equity-ratio-in-the-united-states/" TargetMode="External"/><Relationship Id="rId5" Type="http://schemas.openxmlformats.org/officeDocument/2006/relationships/hyperlink" Target="http://www.federalreserve.gov/releases/z1/current/z1.pdf" TargetMode="External"/><Relationship Id="rId4" Type="http://schemas.openxmlformats.org/officeDocument/2006/relationships/hyperlink" Target="http://www.tradingeconomics.com/united-states/government-debt-to-gd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761893"/>
            <a:ext cx="8825658" cy="2286000"/>
          </a:xfrm>
        </p:spPr>
        <p:txBody>
          <a:bodyPr/>
          <a:lstStyle/>
          <a:p>
            <a:r>
              <a:rPr lang="en-US" sz="4000" dirty="0" smtClean="0"/>
              <a:t>Does the accumulation </a:t>
            </a:r>
            <a:r>
              <a:rPr lang="en-US" sz="4000" dirty="0" smtClean="0"/>
              <a:t>of </a:t>
            </a:r>
            <a:r>
              <a:rPr lang="en-US" sz="4000" dirty="0" smtClean="0"/>
              <a:t>external debt threaten the United States position in the global economy?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Aziz </a:t>
            </a:r>
            <a:r>
              <a:rPr lang="en-US" dirty="0" err="1" smtClean="0"/>
              <a:t>Abubeker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9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dirty="0"/>
              <a:t>Mokhtar, </a:t>
            </a:r>
            <a:r>
              <a:rPr lang="en-US" sz="1200" dirty="0" err="1"/>
              <a:t>Khairiah</a:t>
            </a:r>
            <a:r>
              <a:rPr lang="en-US" sz="1200" dirty="0"/>
              <a:t> </a:t>
            </a:r>
            <a:r>
              <a:rPr lang="en-US" sz="1200" dirty="0" err="1"/>
              <a:t>Salwa</a:t>
            </a:r>
            <a:r>
              <a:rPr lang="en-US" sz="1200" dirty="0"/>
              <a:t>. "Http://www.iosrjournals.org/iosr-jhss/papers/vol1-issue4/H0145964.pdf." IOSR Journal of Humanities and Social Science IOSRJHSS 1, no. 4 (2012): </a:t>
            </a:r>
            <a:r>
              <a:rPr lang="en-US" sz="1200" dirty="0" smtClean="0"/>
              <a:t>59-64</a:t>
            </a:r>
          </a:p>
          <a:p>
            <a:r>
              <a:rPr lang="en-US" sz="1200" dirty="0" smtClean="0"/>
              <a:t>Footnote</a:t>
            </a:r>
            <a:r>
              <a:rPr lang="en-US" sz="1200" dirty="0"/>
              <a:t>: , last modified 2016, accessed February 4, 2016, . http://</a:t>
            </a:r>
            <a:r>
              <a:rPr lang="en-US" sz="1200" dirty="0" smtClean="0"/>
              <a:t>www.cfr.org/financial-crises/dangerous-us-government-debt/p22408. </a:t>
            </a:r>
            <a:r>
              <a:rPr lang="en-US" sz="1200" dirty="0"/>
              <a:t>Last modified 2016. Accessed February 4, 2016. . </a:t>
            </a:r>
            <a:r>
              <a:rPr lang="en-US" sz="1200" dirty="0">
                <a:hlinkClick r:id="rId2"/>
              </a:rPr>
              <a:t>http://www.cfr.org/financial-crises/dangerous-us-government-debt/p22408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IMF. IMF. 2003. Accessed February 02, 2016.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www.imf.org/external/pubs/ft/eds/Eng/Guide/file1.pdf</a:t>
            </a:r>
            <a:endParaRPr lang="en-US" sz="1200" dirty="0" smtClean="0"/>
          </a:p>
          <a:p>
            <a:r>
              <a:rPr lang="en-US" sz="1200" dirty="0"/>
              <a:t>"United States Government Debt to GDP | 1940-2016 | Data | Chart | Calendar." United States Government Debt to GDP | 1940-2016 | Data | Chart | Calendar. Accessed February 03, 2016. </a:t>
            </a:r>
            <a:r>
              <a:rPr lang="en-US" sz="1200" dirty="0">
                <a:hlinkClick r:id="rId4"/>
              </a:rPr>
              <a:t>http</a:t>
            </a:r>
            <a:r>
              <a:rPr lang="en-US" sz="1200" dirty="0" smtClean="0">
                <a:hlinkClick r:id="rId4"/>
              </a:rPr>
              <a:t>://www.tradingeconomics.com/united-states/government-debt-to-gdp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Federal Reserve Statistical Release. "FINANCIAL ACOUNTS OF THE UNITED STATES." FINANCIAL ACOUNTS OF THE UNITED STATES, December 10, 2015. Accessed February 3, 2016. </a:t>
            </a:r>
            <a:r>
              <a:rPr lang="en-US" sz="1200" dirty="0" smtClean="0">
                <a:hlinkClick r:id="rId5"/>
              </a:rPr>
              <a:t>http://www.federalreserve.gov/releases/z1/current/z1.pdf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"</a:t>
            </a:r>
            <a:r>
              <a:rPr lang="en-US" sz="1200" dirty="0"/>
              <a:t>Ratio of Total Debt to Equity in the U.S. 2009-2015 | Statistic." Statista. Accessed February 03, 2016. </a:t>
            </a:r>
            <a:r>
              <a:rPr lang="en-US" sz="1200" dirty="0">
                <a:hlinkClick r:id="rId6"/>
              </a:rPr>
              <a:t>http://www.statista.com/statistics/248260/total-debt-to-equity-ratio-in-the-united-states</a:t>
            </a:r>
            <a:r>
              <a:rPr lang="en-US" sz="1200" dirty="0" smtClean="0">
                <a:hlinkClick r:id="rId6"/>
              </a:rPr>
              <a:t>/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"The Federal Government’s $128 Trillion Stockpile: The Answer to Our Debt Problems? | TIME.com." Business Money The Federal Governments 128 Trillion Stockpile The Answer to Our Debt Problems Comments. Accessed February 03, 2016. </a:t>
            </a:r>
            <a:r>
              <a:rPr lang="en-US" sz="1200" dirty="0">
                <a:hlinkClick r:id="rId7"/>
              </a:rPr>
              <a:t>http://business.time.com/2013/02/05/the-federal-governments-128-trillion-stockpile-the-answer-to-our-debt-problems</a:t>
            </a:r>
            <a:r>
              <a:rPr lang="en-US" sz="1200" dirty="0" smtClean="0">
                <a:hlinkClick r:id="rId7"/>
              </a:rPr>
              <a:t>/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"International Debt Statistics 2016." International Debt Statistics 2016. Accessed February 03, 2016. https://openknowledge.worldbank.org/handle/10986/23328.</a:t>
            </a:r>
          </a:p>
        </p:txBody>
      </p:sp>
    </p:spTree>
    <p:extLst>
      <p:ext uri="{BB962C8B-B14F-4D97-AF65-F5344CB8AC3E}">
        <p14:creationId xmlns:p14="http://schemas.microsoft.com/office/powerpoint/2010/main" val="338526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United States increasing international debt does not threaten its position in the global economy.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368" y="2325604"/>
            <a:ext cx="10515600" cy="4351338"/>
          </a:xfrm>
        </p:spPr>
        <p:txBody>
          <a:bodyPr/>
          <a:lstStyle/>
          <a:p>
            <a:r>
              <a:rPr lang="en-US" dirty="0" smtClean="0"/>
              <a:t>State of the United States and its current position</a:t>
            </a:r>
            <a:endParaRPr lang="en-US" dirty="0"/>
          </a:p>
          <a:p>
            <a:r>
              <a:rPr lang="en-US" dirty="0" smtClean="0"/>
              <a:t>Structure of 	US 	economy</a:t>
            </a:r>
          </a:p>
          <a:p>
            <a:r>
              <a:rPr lang="en-US" dirty="0" smtClean="0"/>
              <a:t>International better Debt defined</a:t>
            </a:r>
          </a:p>
          <a:p>
            <a:r>
              <a:rPr lang="en-US" dirty="0" smtClean="0"/>
              <a:t>Debt </a:t>
            </a:r>
            <a:r>
              <a:rPr lang="en-US" dirty="0" err="1" smtClean="0"/>
              <a:t>v.s</a:t>
            </a:r>
            <a:r>
              <a:rPr lang="en-US" dirty="0" smtClean="0"/>
              <a:t>. Equity and External Debt Sustainability</a:t>
            </a:r>
          </a:p>
          <a:p>
            <a:r>
              <a:rPr lang="en-US" dirty="0" smtClean="0"/>
              <a:t>How the dollar solidifies U.S. position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alexedmans.com/wp-content/uploads/2014/11/debt-financing-1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016" y="2795254"/>
            <a:ext cx="4000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Global 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Largest Economy in the world</a:t>
            </a:r>
          </a:p>
          <a:p>
            <a:r>
              <a:rPr lang="en-US" dirty="0" smtClean="0"/>
              <a:t>Invests and receives the most in foreign direct investment</a:t>
            </a:r>
          </a:p>
          <a:p>
            <a:r>
              <a:rPr lang="en-US" dirty="0" smtClean="0"/>
              <a:t>Dollar most used international currency</a:t>
            </a:r>
          </a:p>
          <a:p>
            <a:r>
              <a:rPr lang="en-US" dirty="0" smtClean="0"/>
              <a:t>Abundant natural resources</a:t>
            </a:r>
            <a:endParaRPr lang="en-US" dirty="0"/>
          </a:p>
          <a:p>
            <a:r>
              <a:rPr lang="en-US" dirty="0" smtClean="0"/>
              <a:t>Leader in innovation and technology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318" y="1371600"/>
            <a:ext cx="4364835" cy="3269413"/>
          </a:xfrm>
        </p:spPr>
      </p:pic>
    </p:spTree>
    <p:extLst>
      <p:ext uri="{BB962C8B-B14F-4D97-AF65-F5344CB8AC3E}">
        <p14:creationId xmlns:p14="http://schemas.microsoft.com/office/powerpoint/2010/main" val="40260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U.S.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Market Oriented Economy</a:t>
            </a:r>
          </a:p>
          <a:p>
            <a:r>
              <a:rPr lang="en-US" sz="3600" dirty="0" smtClean="0"/>
              <a:t>Strong Labor Force</a:t>
            </a:r>
          </a:p>
          <a:p>
            <a:r>
              <a:rPr lang="en-US" sz="3600" dirty="0" smtClean="0"/>
              <a:t>Key Sectors: Manufacturing,</a:t>
            </a:r>
          </a:p>
          <a:p>
            <a:pPr marL="0" indent="0">
              <a:buNone/>
            </a:pPr>
            <a:r>
              <a:rPr lang="en-US" sz="3600" dirty="0" smtClean="0"/>
              <a:t>Financial, Healthcare, Government,</a:t>
            </a:r>
          </a:p>
          <a:p>
            <a:pPr marL="0" indent="0">
              <a:buNone/>
            </a:pPr>
            <a:r>
              <a:rPr lang="en-US" sz="3600" dirty="0" smtClean="0"/>
              <a:t>Technology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57" y="1825625"/>
            <a:ext cx="3680770" cy="388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Debt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Total amount a country owes to international creditors </a:t>
            </a:r>
          </a:p>
          <a:p>
            <a:r>
              <a:rPr lang="en-US" sz="2400" dirty="0" smtClean="0"/>
              <a:t>Includes private and public debt</a:t>
            </a:r>
          </a:p>
          <a:p>
            <a:r>
              <a:rPr lang="en-US" sz="2400" dirty="0"/>
              <a:t>All debt is not </a:t>
            </a:r>
            <a:r>
              <a:rPr lang="en-US" sz="2400" dirty="0" smtClean="0"/>
              <a:t>bad</a:t>
            </a:r>
          </a:p>
          <a:p>
            <a:r>
              <a:rPr lang="en-US" sz="2400" dirty="0" smtClean="0"/>
              <a:t>Of the US debt of 19 trillion only 34%  is owed Internationally</a:t>
            </a:r>
          </a:p>
          <a:p>
            <a:r>
              <a:rPr lang="en-US" sz="2400" dirty="0" smtClean="0"/>
              <a:t>All debt is not bad</a:t>
            </a:r>
          </a:p>
          <a:p>
            <a:r>
              <a:rPr lang="en-US" sz="2400" dirty="0" smtClean="0"/>
              <a:t>Majority of debt is owed to Largest Trading partners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436" y="2440997"/>
            <a:ext cx="2856269" cy="260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Debt </a:t>
            </a:r>
            <a:r>
              <a:rPr lang="en-US" dirty="0" err="1" smtClean="0"/>
              <a:t>v.s</a:t>
            </a:r>
            <a:r>
              <a:rPr lang="en-US" dirty="0" smtClean="0"/>
              <a:t>. Equity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25" y="2523799"/>
            <a:ext cx="5195888" cy="242000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much debt can a country take 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Assets </a:t>
            </a:r>
            <a:r>
              <a:rPr lang="en-US" sz="2400" dirty="0"/>
              <a:t>of United States worth well more than  combined national debt.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debt to GDP ratio a good measure of countries economic stability and credit worthiness?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</a:p>
          <a:p>
            <a:r>
              <a:rPr lang="en-US" dirty="0"/>
              <a:t>   "United States Government Debt to GDP | 1940-2016 | Data | Chart | Calendar." United States Government Debt to GDP | 1940-2016 | Data | Chart | Calendar. Accessed February 03, 2016. http://www.tradingeconomics.com/united-states/government-debt-to-gdp.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Assets compared to Liabilities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245767"/>
            <a:ext cx="5181600" cy="931195"/>
          </a:xfrm>
        </p:spPr>
        <p:txBody>
          <a:bodyPr>
            <a:normAutofit fontScale="85000" lnSpcReduction="10000"/>
          </a:bodyPr>
          <a:lstStyle/>
          <a:p>
            <a:r>
              <a:rPr lang="en-US" sz="1400" dirty="0"/>
              <a:t>Federal Reserve Statistical Release. "FINANCIAL ACOUNTS OF THE UNITED STATES." FINANCIAL ACOUNTS OF THE UNITED STATES, December 10, 2015. Accessed February 3, 2016. http://www.federalreserve.gov/releases/z1/current/z1.pdf.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08" y="1269831"/>
            <a:ext cx="5873166" cy="39759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dollar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Currency is a form of non interest bearing debt that can only be issued by country.</a:t>
            </a:r>
          </a:p>
          <a:p>
            <a:r>
              <a:rPr lang="en-US" dirty="0" smtClean="0"/>
              <a:t>The amount of money printed is entirely up to the country of issuance.</a:t>
            </a:r>
          </a:p>
          <a:p>
            <a:r>
              <a:rPr lang="en-US" dirty="0" smtClean="0"/>
              <a:t>The US dollar is standard currency in global economy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World economies depend on the strength of the dollar and health of U.S. economy.</a:t>
            </a:r>
          </a:p>
          <a:p>
            <a:r>
              <a:rPr lang="en-US" dirty="0" smtClean="0"/>
              <a:t>Printing enough money to pay the debt would cause inflation and devaluate the dollar.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position of power is not under threat from external debt. </a:t>
            </a:r>
          </a:p>
          <a:p>
            <a:pPr marL="0" indent="0">
              <a:buNone/>
            </a:pPr>
            <a:r>
              <a:rPr lang="en-US" dirty="0" smtClean="0"/>
              <a:t>1. Investment continues to increase, and despite the mounting external debt confidence remains among foreign investors</a:t>
            </a:r>
          </a:p>
          <a:p>
            <a:pPr marL="0" indent="0">
              <a:buNone/>
            </a:pPr>
            <a:r>
              <a:rPr lang="en-US" dirty="0" smtClean="0"/>
              <a:t>2. United States Total Assets worth considerably more than combined external liabilities</a:t>
            </a:r>
          </a:p>
          <a:p>
            <a:pPr marL="0" indent="0">
              <a:buNone/>
            </a:pPr>
            <a:r>
              <a:rPr lang="en-US" dirty="0" smtClean="0"/>
              <a:t>3. The global use of the dollar allows U.S. to exert control, and provides a certain degree of protection to the US</a:t>
            </a:r>
          </a:p>
          <a:p>
            <a:pPr marL="0" indent="0">
              <a:buNone/>
            </a:pPr>
            <a:r>
              <a:rPr lang="en-US" dirty="0" smtClean="0"/>
              <a:t>4. The overall health of the U.S. economy is </a:t>
            </a:r>
            <a:r>
              <a:rPr lang="en-US" dirty="0" err="1" smtClean="0"/>
              <a:t>intertwind</a:t>
            </a:r>
            <a:r>
              <a:rPr lang="en-US" dirty="0" smtClean="0"/>
              <a:t>, and very important to economies around the world.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31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763</TotalTime>
  <Words>686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Does the accumulation of external debt threaten the United States position in the global economy?</vt:lpstr>
      <vt:lpstr>The United States increasing international debt does not threaten its position in the global economy.</vt:lpstr>
      <vt:lpstr>United States Global Position</vt:lpstr>
      <vt:lpstr>Structure of the U.S. Economy</vt:lpstr>
      <vt:lpstr>External Debt </vt:lpstr>
      <vt:lpstr>U.S. Debt v.s. Equity </vt:lpstr>
      <vt:lpstr>Assets compared to Liabilities </vt:lpstr>
      <vt:lpstr>Power of the dollar </vt:lpstr>
      <vt:lpstr>Conclusion </vt:lpstr>
      <vt:lpstr>Sources </vt:lpstr>
    </vt:vector>
  </TitlesOfParts>
  <Company>Buffalo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Abubeker, Aziz B</dc:creator>
  <cp:lastModifiedBy>Kasper, Victor</cp:lastModifiedBy>
  <cp:revision>51</cp:revision>
  <dcterms:created xsi:type="dcterms:W3CDTF">2016-02-03T16:07:17Z</dcterms:created>
  <dcterms:modified xsi:type="dcterms:W3CDTF">2016-03-15T13:31:34Z</dcterms:modified>
</cp:coreProperties>
</file>