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0" r:id="rId5"/>
    <p:sldId id="266" r:id="rId6"/>
    <p:sldId id="267" r:id="rId7"/>
    <p:sldId id="268" r:id="rId8"/>
    <p:sldId id="265" r:id="rId9"/>
    <p:sldId id="269" r:id="rId10"/>
    <p:sldId id="263" r:id="rId11"/>
    <p:sldId id="264"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62" autoAdjust="0"/>
  </p:normalViewPr>
  <p:slideViewPr>
    <p:cSldViewPr snapToObjects="1">
      <p:cViewPr>
        <p:scale>
          <a:sx n="73" d="100"/>
          <a:sy n="73"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9ECCC-2D0A-BB43-A0B8-E22A00C32479}" type="datetimeFigureOut">
              <a:rPr lang="en-US" smtClean="0"/>
              <a:pPr/>
              <a:t>4/1/2013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64ECCC-AC4D-8545-A0F2-DE5FDA166658}" type="slidenum">
              <a:rPr lang="en-US" smtClean="0"/>
              <a:pPr/>
              <a:t>‹#›</a:t>
            </a:fld>
            <a:endParaRPr lang="en-US"/>
          </a:p>
        </p:txBody>
      </p:sp>
    </p:spTree>
    <p:extLst>
      <p:ext uri="{BB962C8B-B14F-4D97-AF65-F5344CB8AC3E}">
        <p14:creationId xmlns:p14="http://schemas.microsoft.com/office/powerpoint/2010/main" val="1399793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baseline="0" dirty="0" smtClean="0">
                <a:solidFill>
                  <a:schemeClr val="bg1">
                    <a:lumMod val="60000"/>
                    <a:lumOff val="40000"/>
                  </a:schemeClr>
                </a:solidFill>
              </a:rPr>
              <a:t>Opening:</a:t>
            </a:r>
          </a:p>
          <a:p>
            <a:pPr>
              <a:buFontTx/>
              <a:buNone/>
            </a:pPr>
            <a:r>
              <a:rPr lang="en-US" baseline="0" dirty="0" smtClean="0">
                <a:solidFill>
                  <a:schemeClr val="bg1">
                    <a:lumMod val="60000"/>
                    <a:lumOff val="40000"/>
                  </a:schemeClr>
                </a:solidFill>
              </a:rPr>
              <a:t>	</a:t>
            </a:r>
          </a:p>
          <a:p>
            <a:pPr>
              <a:buFontTx/>
              <a:buNone/>
            </a:pPr>
            <a:r>
              <a:rPr lang="en-US" baseline="0" dirty="0" smtClean="0">
                <a:solidFill>
                  <a:schemeClr val="bg1">
                    <a:lumMod val="60000"/>
                    <a:lumOff val="40000"/>
                  </a:schemeClr>
                </a:solidFill>
              </a:rPr>
              <a:t>- The reason that I picked this topic is because I have found a career path in financial services. Now, I am not trying to brag, but in financial services, we deal with things such as Debt, Investing and Insurance. So, the reason why I decided to do my thesis on this topic is because not everyone is educated with financial concepts, but the main reason is because by doing this research, I am actually doing myself a favor by looking into this more for my job. I can actually say that once this paper </a:t>
            </a:r>
            <a:r>
              <a:rPr lang="en-US" baseline="0" dirty="0" err="1" smtClean="0">
                <a:solidFill>
                  <a:schemeClr val="bg1">
                    <a:lumMod val="60000"/>
                    <a:lumOff val="40000"/>
                  </a:schemeClr>
                </a:solidFill>
              </a:rPr>
              <a:t>s</a:t>
            </a:r>
            <a:r>
              <a:rPr lang="en-US" baseline="0" dirty="0" smtClean="0">
                <a:solidFill>
                  <a:schemeClr val="bg1">
                    <a:lumMod val="60000"/>
                    <a:lumOff val="40000"/>
                  </a:schemeClr>
                </a:solidFill>
              </a:rPr>
              <a:t> finally written, I will have learned something that I will actually grasp and apply to real-life. </a:t>
            </a:r>
          </a:p>
          <a:p>
            <a:pPr>
              <a:buFontTx/>
              <a:buNone/>
            </a:pPr>
            <a:endParaRPr lang="en-US" baseline="0" dirty="0" smtClean="0">
              <a:solidFill>
                <a:schemeClr val="bg1">
                  <a:lumMod val="60000"/>
                  <a:lumOff val="40000"/>
                </a:schemeClr>
              </a:solidFill>
            </a:endParaRPr>
          </a:p>
          <a:p>
            <a:pPr>
              <a:buFontTx/>
              <a:buNone/>
            </a:pPr>
            <a:r>
              <a:rPr lang="en-US" baseline="0" dirty="0" smtClean="0">
                <a:solidFill>
                  <a:schemeClr val="bg1">
                    <a:lumMod val="60000"/>
                    <a:lumOff val="40000"/>
                  </a:schemeClr>
                </a:solidFill>
              </a:rPr>
              <a:t>The reason I say this is because how many things do we learn in college that we actually use? </a:t>
            </a:r>
            <a:r>
              <a:rPr lang="en-US" baseline="0" dirty="0" err="1" smtClean="0">
                <a:solidFill>
                  <a:schemeClr val="bg1">
                    <a:lumMod val="60000"/>
                    <a:lumOff val="40000"/>
                  </a:schemeClr>
                </a:solidFill>
                <a:sym typeface="Wingdings"/>
              </a:rPr>
              <a:t></a:t>
            </a:r>
            <a:r>
              <a:rPr lang="en-US" baseline="0" dirty="0" smtClean="0">
                <a:solidFill>
                  <a:schemeClr val="bg1">
                    <a:lumMod val="60000"/>
                    <a:lumOff val="40000"/>
                  </a:schemeClr>
                </a:solidFill>
                <a:sym typeface="Wingdings"/>
              </a:rPr>
              <a:t> NEEDS MORE WORK</a:t>
            </a:r>
            <a:endParaRPr lang="en-US" baseline="0" dirty="0" smtClean="0">
              <a:solidFill>
                <a:schemeClr val="bg1">
                  <a:lumMod val="60000"/>
                  <a:lumOff val="40000"/>
                </a:schemeClr>
              </a:solidFill>
            </a:endParaRPr>
          </a:p>
          <a:p>
            <a:pPr>
              <a:buFontTx/>
              <a:buChar char="-"/>
            </a:pPr>
            <a:endParaRPr lang="en-US" baseline="0" dirty="0" smtClean="0"/>
          </a:p>
          <a:p>
            <a:pPr>
              <a:buFontTx/>
              <a:buChar char="-"/>
            </a:pPr>
            <a:endParaRPr lang="en-US" baseline="0" dirty="0" smtClean="0"/>
          </a:p>
          <a:p>
            <a:pPr>
              <a:buFontTx/>
              <a:buChar char="-"/>
            </a:pPr>
            <a:r>
              <a:rPr lang="en-US" baseline="0" dirty="0" smtClean="0"/>
              <a:t> When I say “finance” I don’t want you to think of – CAPM, Derivative Markets, Fiscal Policy or even Portfolio Theory – although Portfolio Theory is an important topic – however, I want you all, for a moment to toss out these complex and theoretical topics and focus on your every day life. Just how much do you know about personal finance?</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2F64ECCC-AC4D-8545-A0F2-DE5FDA16665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couple questions I want to consider in my thesis:</a:t>
            </a:r>
          </a:p>
          <a:p>
            <a:endParaRPr lang="en-US" dirty="0" smtClean="0"/>
          </a:p>
          <a:p>
            <a:r>
              <a:rPr lang="en-US" dirty="0" smtClean="0"/>
              <a:t>Why isn't Money 101 taught to finance majors?</a:t>
            </a:r>
          </a:p>
          <a:p>
            <a:r>
              <a:rPr lang="en-US" dirty="0" smtClean="0"/>
              <a:t>Why</a:t>
            </a:r>
            <a:r>
              <a:rPr lang="en-US" baseline="0" dirty="0" smtClean="0"/>
              <a:t> aren’t college students taught about the different types of loans they are able to receive – such as private and government subsidized and unsubsidized – and why are they offered thousands of dollars in loans at the age of 18?</a:t>
            </a:r>
          </a:p>
          <a:p>
            <a:r>
              <a:rPr lang="en-US" dirty="0" smtClean="0"/>
              <a:t>Why</a:t>
            </a:r>
            <a:r>
              <a:rPr lang="en-US" baseline="0" dirty="0" smtClean="0"/>
              <a:t> do we give banks OUR money to hold so they can do what they want with it?</a:t>
            </a:r>
          </a:p>
          <a:p>
            <a:r>
              <a:rPr lang="en-US" baseline="0" dirty="0" smtClean="0"/>
              <a:t>Why are the unemployed, disabled and young college students offered credit cards?</a:t>
            </a:r>
          </a:p>
          <a:p>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r>
              <a:rPr lang="en-US" dirty="0" smtClean="0"/>
              <a:t> Although all of the information is out there on the web, you can find it in books, if</a:t>
            </a:r>
            <a:r>
              <a:rPr lang="en-US" baseline="0" dirty="0" smtClean="0"/>
              <a:t> there was any sort of elective that college students should take, it would be called Money 101.</a:t>
            </a:r>
          </a:p>
          <a:p>
            <a:pPr>
              <a:buFontTx/>
              <a:buChar char="-"/>
            </a:pPr>
            <a:endParaRPr lang="en-US" baseline="0" dirty="0" smtClean="0"/>
          </a:p>
          <a:p>
            <a:pPr>
              <a:buFontTx/>
              <a:buChar char="-"/>
            </a:pPr>
            <a:r>
              <a:rPr lang="en-US" baseline="0" dirty="0" smtClean="0"/>
              <a:t>However, First and foremost, habits are a big factor as to just how consumers aren’t aware of their financial habits. </a:t>
            </a:r>
          </a:p>
          <a:p>
            <a:pPr>
              <a:buFontTx/>
              <a:buNone/>
            </a:pPr>
            <a:endParaRPr lang="en-US" dirty="0" smtClean="0"/>
          </a:p>
          <a:p>
            <a:pPr>
              <a:buFontTx/>
              <a:buChar char="-"/>
            </a:pPr>
            <a:r>
              <a:rPr lang="en-US" dirty="0" smtClean="0"/>
              <a:t>Whether its reckless spending, failing to repay obligations, saving, frugality</a:t>
            </a:r>
            <a:r>
              <a:rPr lang="en-US" baseline="0" dirty="0" smtClean="0"/>
              <a:t>, being cheap or mattress stuffing, depending on our parents’ spending habits are learnt by our parents/guardian		</a:t>
            </a:r>
          </a:p>
          <a:p>
            <a:pPr lvl="1">
              <a:buFontTx/>
              <a:buChar char="-"/>
            </a:pPr>
            <a:r>
              <a:rPr lang="en-US" baseline="0" dirty="0" smtClean="0"/>
              <a:t> The old saying “you get what you pay for” is correct, in a sense. Value is based on opinion in a sense, however, there’s a difference between a plastic knife and a steak knife. What I mean by that, is that you can pay less for a plastic knife and it will either break or not be able to cut through a steak properly (sorry if there are any vegetarians or vegans out there), Compared with a real steak knife, yeah, you might have to pay more for it, but it will probably be able to cut through 1,000 + steaks. That’s value. </a:t>
            </a:r>
          </a:p>
          <a:p>
            <a:pPr lvl="1">
              <a:buFontTx/>
              <a:buChar char="-"/>
            </a:pPr>
            <a:r>
              <a:rPr lang="en-US" baseline="0" dirty="0" smtClean="0"/>
              <a:t>Most of the time people pay for the name brand – again, that choice is up to you, however, cheap is not always the best way to spend money.</a:t>
            </a:r>
          </a:p>
          <a:p>
            <a:pPr lvl="1">
              <a:buFontTx/>
              <a:buNone/>
            </a:pPr>
            <a:r>
              <a:rPr lang="en-US" baseline="0" dirty="0" smtClean="0"/>
              <a:t>  </a:t>
            </a:r>
          </a:p>
          <a:p>
            <a:pPr>
              <a:buFontTx/>
              <a:buChar char="-"/>
            </a:pPr>
            <a:endParaRPr lang="en-US" baseline="0" dirty="0" smtClean="0"/>
          </a:p>
          <a:p>
            <a:pPr>
              <a:buFontTx/>
              <a:buChar char="-"/>
            </a:pPr>
            <a:r>
              <a:rPr lang="en-US" baseline="0" dirty="0" smtClean="0"/>
              <a:t> Budgeting:</a:t>
            </a:r>
          </a:p>
          <a:p>
            <a:pPr lvl="1">
              <a:buFontTx/>
              <a:buChar char="-"/>
            </a:pPr>
            <a:r>
              <a:rPr lang="en-US" baseline="0" dirty="0" smtClean="0"/>
              <a:t>How many of you budget your money?</a:t>
            </a:r>
          </a:p>
          <a:p>
            <a:pPr lvl="1">
              <a:buFontTx/>
              <a:buChar char="-"/>
            </a:pPr>
            <a:r>
              <a:rPr lang="en-US" baseline="0" dirty="0" smtClean="0"/>
              <a:t>Okay, so you have your cash flow and expenses all figured out? (Say “</a:t>
            </a:r>
            <a:r>
              <a:rPr lang="en-US" baseline="0" dirty="0" err="1" smtClean="0"/>
              <a:t>yay</a:t>
            </a:r>
            <a:r>
              <a:rPr lang="en-US" baseline="0" dirty="0" smtClean="0"/>
              <a:t>” to those who do and shame on those who don’t)</a:t>
            </a:r>
          </a:p>
          <a:p>
            <a:pPr lvl="1">
              <a:buFontTx/>
              <a:buChar char="-"/>
            </a:pPr>
            <a:r>
              <a:rPr lang="en-US" baseline="0" dirty="0" smtClean="0"/>
              <a:t>-- If not many do -</a:t>
            </a:r>
            <a:r>
              <a:rPr lang="en-US" baseline="0" dirty="0" err="1" smtClean="0">
                <a:sym typeface="Wingdings"/>
              </a:rPr>
              <a:t></a:t>
            </a:r>
            <a:r>
              <a:rPr lang="en-US" baseline="0" dirty="0" smtClean="0">
                <a:sym typeface="Wingdings"/>
              </a:rPr>
              <a:t> And this is exactly why I am conducting my thesis on this topic. If we don’t plan and figure out our finances, how are we ever going to get ahead? I’m sure most people hear the word “budget” and think “yeah….</a:t>
            </a:r>
            <a:r>
              <a:rPr lang="en-US" baseline="0" dirty="0" err="1" smtClean="0">
                <a:sym typeface="Wingdings"/>
              </a:rPr>
              <a:t>i’ll</a:t>
            </a:r>
            <a:r>
              <a:rPr lang="en-US" baseline="0" dirty="0" smtClean="0">
                <a:sym typeface="Wingdings"/>
              </a:rPr>
              <a:t> get to it” – or – they just cringe. </a:t>
            </a:r>
          </a:p>
          <a:p>
            <a:pPr lvl="1">
              <a:buFontTx/>
              <a:buChar char="-"/>
            </a:pPr>
            <a:r>
              <a:rPr lang="en-US" baseline="0" dirty="0" smtClean="0">
                <a:sym typeface="Wingdings"/>
              </a:rPr>
              <a:t>And you call yourself an Economics and finance major….(attempt at a joke)</a:t>
            </a:r>
          </a:p>
          <a:p>
            <a:pPr lvl="1">
              <a:buFontTx/>
              <a:buChar char="-"/>
            </a:pPr>
            <a:r>
              <a:rPr lang="en-US" baseline="0" dirty="0" smtClean="0">
                <a:sym typeface="Wingdings"/>
              </a:rPr>
              <a:t>By failing to plan, you are planning to fail, especially when</a:t>
            </a:r>
          </a:p>
          <a:p>
            <a:pPr lvl="0">
              <a:buFontTx/>
              <a:buNone/>
            </a:pPr>
            <a:endParaRPr lang="en-US" baseline="0" dirty="0" smtClean="0">
              <a:sym typeface="Wingdings"/>
            </a:endParaRPr>
          </a:p>
          <a:p>
            <a:pPr lvl="0">
              <a:buFontTx/>
              <a:buNone/>
            </a:pPr>
            <a:r>
              <a:rPr lang="en-US" baseline="0" dirty="0" smtClean="0">
                <a:sym typeface="Wingdings"/>
              </a:rPr>
              <a:t>Banking:</a:t>
            </a:r>
          </a:p>
          <a:p>
            <a:pPr lvl="0">
              <a:buFontTx/>
              <a:buNone/>
            </a:pPr>
            <a:r>
              <a:rPr lang="en-US" baseline="0" dirty="0" smtClean="0">
                <a:sym typeface="Wingdings"/>
              </a:rPr>
              <a:t>	- Does anybody know they current interest rate on a CD, Savings account or Money Market Account? </a:t>
            </a:r>
          </a:p>
          <a:p>
            <a:pPr lvl="0">
              <a:buFontTx/>
              <a:buNone/>
            </a:pPr>
            <a:r>
              <a:rPr lang="en-US" baseline="0" dirty="0" smtClean="0">
                <a:sym typeface="Wingdings"/>
              </a:rPr>
              <a:t>	- Well, there is a lot of money circulating in deposits. </a:t>
            </a:r>
          </a:p>
          <a:p>
            <a:pPr lvl="0">
              <a:buFontTx/>
              <a:buNone/>
            </a:pPr>
            <a:r>
              <a:rPr lang="en-US" baseline="0" dirty="0" smtClean="0">
                <a:sym typeface="Wingdings"/>
              </a:rPr>
              <a:t>	- The interesting thing about deposits are that they don’t really provide a large return. </a:t>
            </a:r>
          </a:p>
        </p:txBody>
      </p:sp>
      <p:sp>
        <p:nvSpPr>
          <p:cNvPr id="4" name="Slide Number Placeholder 3"/>
          <p:cNvSpPr>
            <a:spLocks noGrp="1"/>
          </p:cNvSpPr>
          <p:nvPr>
            <p:ph type="sldNum" sz="quarter" idx="10"/>
          </p:nvPr>
        </p:nvSpPr>
        <p:spPr/>
        <p:txBody>
          <a:bodyPr/>
          <a:lstStyle/>
          <a:p>
            <a:fld id="{2F64ECCC-AC4D-8545-A0F2-DE5FDA166658}"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graph shows an</a:t>
            </a:r>
            <a:r>
              <a:rPr lang="en-US" baseline="0" dirty="0" smtClean="0"/>
              <a:t> average CD return of under 1%. </a:t>
            </a:r>
          </a:p>
          <a:p>
            <a:pPr marL="171450" indent="-171450">
              <a:buFontTx/>
              <a:buChar char="-"/>
            </a:pPr>
            <a:r>
              <a:rPr lang="en-US" baseline="0" dirty="0" smtClean="0"/>
              <a:t>What I want to find out is why people choose CD rates over investments, such as Mutual Funds.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5</a:t>
            </a:fld>
            <a:endParaRPr lang="en-US"/>
          </a:p>
        </p:txBody>
      </p:sp>
    </p:spTree>
    <p:extLst>
      <p:ext uri="{BB962C8B-B14F-4D97-AF65-F5344CB8AC3E}">
        <p14:creationId xmlns:p14="http://schemas.microsoft.com/office/powerpoint/2010/main" val="780631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Here is a</a:t>
            </a:r>
            <a:r>
              <a:rPr lang="en-US" baseline="0" dirty="0" smtClean="0"/>
              <a:t> chart of a Mutual Fund, Vanguard Small Cap Index Signal.</a:t>
            </a:r>
          </a:p>
          <a:p>
            <a:pPr marL="171450" indent="-171450">
              <a:buFontTx/>
              <a:buChar char="-"/>
            </a:pPr>
            <a:r>
              <a:rPr lang="en-US" baseline="0" dirty="0" smtClean="0"/>
              <a:t>This is the five-year performance of the fund, and yet it has been riding a Bull Market ever since the crisis in 2009. </a:t>
            </a:r>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6</a:t>
            </a:fld>
            <a:endParaRPr lang="en-US"/>
          </a:p>
        </p:txBody>
      </p:sp>
    </p:spTree>
    <p:extLst>
      <p:ext uri="{BB962C8B-B14F-4D97-AF65-F5344CB8AC3E}">
        <p14:creationId xmlns:p14="http://schemas.microsoft.com/office/powerpoint/2010/main" val="1241522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is just a</a:t>
            </a:r>
            <a:r>
              <a:rPr lang="en-US" baseline="0" dirty="0" smtClean="0"/>
              <a:t> brief example of a Mutual Fund that has delivered extensively vs. the Average CD rate in the previous slide.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7</a:t>
            </a:fld>
            <a:endParaRPr lang="en-US"/>
          </a:p>
        </p:txBody>
      </p:sp>
    </p:spTree>
    <p:extLst>
      <p:ext uri="{BB962C8B-B14F-4D97-AF65-F5344CB8AC3E}">
        <p14:creationId xmlns:p14="http://schemas.microsoft.com/office/powerpoint/2010/main" val="27417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The goal of a 0% APR offer, especially at a department store, is to have the balance paid within the time period that the offer is valid. </a:t>
            </a:r>
          </a:p>
          <a:p>
            <a:pPr marL="171450" indent="-171450">
              <a:buFontTx/>
              <a:buChar char="-"/>
            </a:pPr>
            <a:r>
              <a:rPr lang="en-US" baseline="0" dirty="0" smtClean="0"/>
              <a:t>Making the Minimum Monthly Payment during a 0% APR financing offer is okay, because there will be no interest charged on the CC until the period is over. However, consumers should be aware that if their balance has not been paid off at the end of the trial period, then all of the interest that could have been accumulated during that period will be added onto the current CC balance.</a:t>
            </a:r>
          </a:p>
          <a:p>
            <a:pPr marL="171450" indent="-171450">
              <a:buFontTx/>
              <a:buChar char="-"/>
            </a:pPr>
            <a:r>
              <a:rPr lang="en-US" baseline="0" dirty="0" smtClean="0"/>
              <a:t>Defaulting on a CC can make life miserable and can result in the decrease of a credit score, inability to obtain more credit at a reasonable interest rate or even result in a legal judgment. </a:t>
            </a:r>
          </a:p>
          <a:p>
            <a:pPr marL="171450" indent="-171450">
              <a:buFontTx/>
              <a:buChar char="-"/>
            </a:pPr>
            <a:endParaRPr lang="en-US" baseline="0" dirty="0" smtClean="0"/>
          </a:p>
          <a:p>
            <a:pPr marL="171450" indent="-171450">
              <a:buFontTx/>
              <a:buChar char="-"/>
            </a:pPr>
            <a:r>
              <a:rPr lang="en-US" baseline="0" dirty="0" smtClean="0"/>
              <a:t>What I mean by improper usage is to live off of your credit card. To charge bills and everyday expenses on it. </a:t>
            </a:r>
          </a:p>
        </p:txBody>
      </p:sp>
      <p:sp>
        <p:nvSpPr>
          <p:cNvPr id="4" name="Slide Number Placeholder 3"/>
          <p:cNvSpPr>
            <a:spLocks noGrp="1"/>
          </p:cNvSpPr>
          <p:nvPr>
            <p:ph type="sldNum" sz="quarter" idx="10"/>
          </p:nvPr>
        </p:nvSpPr>
        <p:spPr/>
        <p:txBody>
          <a:bodyPr/>
          <a:lstStyle/>
          <a:p>
            <a:fld id="{2F64ECCC-AC4D-8545-A0F2-DE5FDA166658}" type="slidenum">
              <a:rPr lang="en-US" smtClean="0"/>
              <a:pPr/>
              <a:t>9</a:t>
            </a:fld>
            <a:endParaRPr lang="en-US"/>
          </a:p>
        </p:txBody>
      </p:sp>
    </p:spTree>
    <p:extLst>
      <p:ext uri="{BB962C8B-B14F-4D97-AF65-F5344CB8AC3E}">
        <p14:creationId xmlns:p14="http://schemas.microsoft.com/office/powerpoint/2010/main" val="2874840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thesis, I plan on discussing the poor money habits </a:t>
            </a:r>
            <a:r>
              <a:rPr lang="en-US" smtClean="0"/>
              <a:t>American consumers have. </a:t>
            </a:r>
            <a:endParaRPr lang="en-US" dirty="0"/>
          </a:p>
        </p:txBody>
      </p:sp>
      <p:sp>
        <p:nvSpPr>
          <p:cNvPr id="4" name="Slide Number Placeholder 3"/>
          <p:cNvSpPr>
            <a:spLocks noGrp="1"/>
          </p:cNvSpPr>
          <p:nvPr>
            <p:ph type="sldNum" sz="quarter" idx="10"/>
          </p:nvPr>
        </p:nvSpPr>
        <p:spPr/>
        <p:txBody>
          <a:bodyPr/>
          <a:lstStyle/>
          <a:p>
            <a:fld id="{2F64ECCC-AC4D-8545-A0F2-DE5FDA16665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5D407D24-F948-DC46-8656-A144F18B1A4B}" type="datetimeFigureOut">
              <a:rPr lang="en-US" smtClean="0"/>
              <a:pPr/>
              <a:t>4/1/2013</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60154A4-DDD1-2241-80B8-D1F816DEA8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407D24-F948-DC46-8656-A144F18B1A4B}"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5D407D24-F948-DC46-8656-A144F18B1A4B}" type="datetimeFigureOut">
              <a:rPr lang="en-US" smtClean="0"/>
              <a:pPr/>
              <a:t>4/1/2013</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660154A4-DDD1-2241-80B8-D1F816DEA88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407D24-F948-DC46-8656-A144F18B1A4B}"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407D24-F948-DC46-8656-A144F18B1A4B}"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D407D24-F948-DC46-8656-A144F18B1A4B}" type="datetimeFigureOut">
              <a:rPr lang="en-US" smtClean="0"/>
              <a:pPr/>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D407D24-F948-DC46-8656-A144F18B1A4B}" type="datetimeFigureOut">
              <a:rPr lang="en-US" smtClean="0"/>
              <a:pPr/>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0154A4-DDD1-2241-80B8-D1F816DEA884}"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5D407D24-F948-DC46-8656-A144F18B1A4B}" type="datetimeFigureOut">
              <a:rPr lang="en-US" smtClean="0"/>
              <a:pPr/>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0154A4-DDD1-2241-80B8-D1F816DEA8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5D407D24-F948-DC46-8656-A144F18B1A4B}" type="datetimeFigureOut">
              <a:rPr lang="en-US" smtClean="0"/>
              <a:pPr/>
              <a:t>4/1/2013</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60154A4-DDD1-2241-80B8-D1F816DEA884}"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5D407D24-F948-DC46-8656-A144F18B1A4B}" type="datetimeFigureOut">
              <a:rPr lang="en-US" smtClean="0"/>
              <a:pPr/>
              <a:t>4/1/2013</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660154A4-DDD1-2241-80B8-D1F816DEA8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nchor="ctr">
            <a:normAutofit fontScale="90000"/>
          </a:bodyPr>
          <a:lstStyle/>
          <a:p>
            <a:r>
              <a:rPr lang="en-US" sz="6667" dirty="0" smtClean="0">
                <a:latin typeface="Adobe Arabic"/>
                <a:cs typeface="Adobe Arabic"/>
              </a:rPr>
              <a:t>Personal Finance: </a:t>
            </a:r>
            <a:r>
              <a:rPr lang="en-US" sz="3556" i="1" dirty="0" smtClean="0">
                <a:latin typeface="Adobe Arabic"/>
                <a:cs typeface="Adobe Arabic"/>
              </a:rPr>
              <a:t>Just </a:t>
            </a:r>
            <a:r>
              <a:rPr lang="en-US" sz="3556" b="1" i="1" dirty="0" smtClean="0">
                <a:latin typeface="Adobe Arabic"/>
                <a:cs typeface="Adobe Arabic"/>
              </a:rPr>
              <a:t>how </a:t>
            </a:r>
            <a:r>
              <a:rPr lang="en-US" sz="3556" i="1" dirty="0" smtClean="0">
                <a:latin typeface="Adobe Arabic"/>
                <a:cs typeface="Adobe Arabic"/>
              </a:rPr>
              <a:t>educated are we?</a:t>
            </a:r>
            <a:endParaRPr lang="en-US" sz="3556" i="1" dirty="0">
              <a:latin typeface="Adobe Arabic"/>
              <a:cs typeface="Adobe Arabic"/>
            </a:endParaRPr>
          </a:p>
        </p:txBody>
      </p:sp>
      <p:sp>
        <p:nvSpPr>
          <p:cNvPr id="3" name="Subtitle 2"/>
          <p:cNvSpPr>
            <a:spLocks noGrp="1"/>
          </p:cNvSpPr>
          <p:nvPr>
            <p:ph type="subTitle" idx="1"/>
          </p:nvPr>
        </p:nvSpPr>
        <p:spPr/>
        <p:txBody>
          <a:bodyPr anchor="ctr"/>
          <a:lstStyle/>
          <a:p>
            <a:r>
              <a:rPr lang="en-US" dirty="0" smtClean="0"/>
              <a:t>Thesis &amp; Presentation by Steven Evans</a:t>
            </a:r>
          </a:p>
          <a:p>
            <a:r>
              <a:rPr lang="en-US" dirty="0" smtClean="0"/>
              <a:t>Discussants: Gavin Oliphant &amp; Charles </a:t>
            </a:r>
            <a:r>
              <a:rPr lang="en-US" dirty="0" err="1" smtClean="0"/>
              <a:t>Haumesser</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credit card debt</a:t>
            </a:r>
            <a:endParaRPr lang="en-US" dirty="0"/>
          </a:p>
        </p:txBody>
      </p:sp>
      <p:pic>
        <p:nvPicPr>
          <p:cNvPr id="5" name="Content Placeholder 4" descr="Total.US_.Credit.Cards_.jpg"/>
          <p:cNvPicPr>
            <a:picLocks noGrp="1" noChangeAspect="1"/>
          </p:cNvPicPr>
          <p:nvPr>
            <p:ph idx="1"/>
          </p:nvPr>
        </p:nvPicPr>
        <p:blipFill>
          <a:blip r:embed="rId2"/>
          <a:stretch>
            <a:fillRect/>
          </a:stretch>
        </p:blipFill>
        <p:spPr>
          <a:xfrm>
            <a:off x="1786738" y="1524000"/>
            <a:ext cx="5568937" cy="4297363"/>
          </a:xfrm>
        </p:spPr>
      </p:pic>
      <p:sp>
        <p:nvSpPr>
          <p:cNvPr id="6" name="TextBox 5"/>
          <p:cNvSpPr txBox="1"/>
          <p:nvPr/>
        </p:nvSpPr>
        <p:spPr>
          <a:xfrm>
            <a:off x="533400" y="6172200"/>
            <a:ext cx="7467600" cy="246221"/>
          </a:xfrm>
          <a:prstGeom prst="rect">
            <a:avLst/>
          </a:prstGeom>
          <a:noFill/>
        </p:spPr>
        <p:txBody>
          <a:bodyPr wrap="square" rtlCol="0">
            <a:spAutoFit/>
          </a:bodyPr>
          <a:lstStyle/>
          <a:p>
            <a:r>
              <a:rPr lang="en-US" sz="1000" dirty="0" smtClean="0"/>
              <a:t>Source: </a:t>
            </a:r>
            <a:r>
              <a:rPr lang="en-US" sz="1000" dirty="0" err="1" smtClean="0"/>
              <a:t>http://nomorecreditcards.com/about-us/credit-card-debt-statistics/</a:t>
            </a:r>
            <a:endParaRPr 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debt</a:t>
            </a:r>
            <a:endParaRPr lang="en-US" dirty="0"/>
          </a:p>
        </p:txBody>
      </p:sp>
      <p:pic>
        <p:nvPicPr>
          <p:cNvPr id="4" name="Content Placeholder 3" descr="Total.Debt_.Rev_.jpg"/>
          <p:cNvPicPr>
            <a:picLocks noGrp="1" noChangeAspect="1"/>
          </p:cNvPicPr>
          <p:nvPr>
            <p:ph idx="1"/>
          </p:nvPr>
        </p:nvPicPr>
        <p:blipFill>
          <a:blip r:embed="rId2"/>
          <a:stretch>
            <a:fillRect/>
          </a:stretch>
        </p:blipFill>
        <p:spPr>
          <a:xfrm>
            <a:off x="1786738" y="1600200"/>
            <a:ext cx="5568937" cy="4297363"/>
          </a:xfrm>
        </p:spPr>
      </p:pic>
      <p:sp>
        <p:nvSpPr>
          <p:cNvPr id="3" name="TextBox 2"/>
          <p:cNvSpPr txBox="1"/>
          <p:nvPr/>
        </p:nvSpPr>
        <p:spPr>
          <a:xfrm>
            <a:off x="228600" y="6172200"/>
            <a:ext cx="6629400" cy="523220"/>
          </a:xfrm>
          <a:prstGeom prst="rect">
            <a:avLst/>
          </a:prstGeom>
          <a:noFill/>
        </p:spPr>
        <p:txBody>
          <a:bodyPr wrap="square" rtlCol="0">
            <a:spAutoFit/>
          </a:bodyPr>
          <a:lstStyle/>
          <a:p>
            <a:r>
              <a:rPr lang="en-US" sz="1000" dirty="0" smtClean="0"/>
              <a:t>Source: </a:t>
            </a:r>
            <a:r>
              <a:rPr lang="en-US" sz="1000" dirty="0"/>
              <a:t>Source: http://</a:t>
            </a:r>
            <a:r>
              <a:rPr lang="en-US" sz="1000" dirty="0" err="1"/>
              <a:t>nomorecreditcards.com</a:t>
            </a:r>
            <a:r>
              <a:rPr lang="en-US" sz="1000" dirty="0"/>
              <a:t>/about-us/credit-card-debt-statistics/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dirty="0" smtClean="0"/>
              <a:t>What do I hope to achieve through my conclusion?</a:t>
            </a:r>
          </a:p>
          <a:p>
            <a:r>
              <a:rPr lang="en-US" dirty="0" smtClean="0"/>
              <a:t>To understand why the average consumer gets taken advantage of with </a:t>
            </a:r>
            <a:r>
              <a:rPr lang="en-US" smtClean="0"/>
              <a:t>financial products</a:t>
            </a:r>
            <a:endParaRPr lang="en-US" dirty="0" smtClean="0"/>
          </a:p>
          <a:p>
            <a:r>
              <a:rPr lang="en-US" dirty="0" smtClean="0"/>
              <a:t>To describe why being financially literate can benefit consumers in the long-run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Objective</a:t>
            </a:r>
            <a:endParaRPr lang="en-US" sz="6000" dirty="0"/>
          </a:p>
        </p:txBody>
      </p:sp>
      <p:sp>
        <p:nvSpPr>
          <p:cNvPr id="3" name="Content Placeholder 2"/>
          <p:cNvSpPr>
            <a:spLocks noGrp="1"/>
          </p:cNvSpPr>
          <p:nvPr>
            <p:ph idx="1"/>
          </p:nvPr>
        </p:nvSpPr>
        <p:spPr/>
        <p:txBody>
          <a:bodyPr anchor="t">
            <a:normAutofit/>
          </a:bodyPr>
          <a:lstStyle/>
          <a:p>
            <a:pPr algn="ctr">
              <a:buNone/>
            </a:pPr>
            <a:r>
              <a:rPr lang="en-US" sz="4000" dirty="0" smtClean="0"/>
              <a:t>To justify how consumers are ripped off through every day financial matters.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Why?</a:t>
            </a:r>
            <a:endParaRPr lang="en-US" dirty="0"/>
          </a:p>
        </p:txBody>
      </p:sp>
      <p:sp>
        <p:nvSpPr>
          <p:cNvPr id="3" name="Content Placeholder 2"/>
          <p:cNvSpPr>
            <a:spLocks noGrp="1"/>
          </p:cNvSpPr>
          <p:nvPr>
            <p:ph idx="1"/>
          </p:nvPr>
        </p:nvSpPr>
        <p:spPr>
          <a:xfrm>
            <a:off x="779463" y="1600200"/>
            <a:ext cx="7583488" cy="4297363"/>
          </a:xfrm>
        </p:spPr>
        <p:txBody>
          <a:bodyPr/>
          <a:lstStyle/>
          <a:p>
            <a:pPr lvl="1">
              <a:buNone/>
            </a:pPr>
            <a:r>
              <a:rPr lang="en-US" sz="3600" dirty="0" smtClean="0"/>
              <a:t>Everyday Financial Products that most people are not educated in: </a:t>
            </a:r>
          </a:p>
          <a:p>
            <a:pPr lvl="1"/>
            <a:r>
              <a:rPr lang="en-US" b="1" dirty="0" smtClean="0"/>
              <a:t>Debt </a:t>
            </a:r>
            <a:r>
              <a:rPr lang="en-US" dirty="0" smtClean="0"/>
              <a:t>(Credit Cards, Mortgage, Student Loans)</a:t>
            </a:r>
          </a:p>
          <a:p>
            <a:pPr lvl="1"/>
            <a:r>
              <a:rPr lang="en-US" b="1" dirty="0" smtClean="0"/>
              <a:t>Investing </a:t>
            </a:r>
            <a:r>
              <a:rPr lang="en-US" dirty="0" smtClean="0"/>
              <a:t>(Retirement, Stock Market, Mutual Funds)</a:t>
            </a:r>
          </a:p>
          <a:p>
            <a:pPr lvl="1"/>
            <a:r>
              <a:rPr lang="en-US" b="1" dirty="0" smtClean="0"/>
              <a:t>Life Insurance</a:t>
            </a:r>
            <a:endParaRPr lang="en-US" dirty="0" smtClean="0"/>
          </a:p>
          <a:p>
            <a:pPr lvl="1"/>
            <a:r>
              <a:rPr lang="en-US" b="1" dirty="0" smtClean="0"/>
              <a:t>Savings</a:t>
            </a:r>
          </a:p>
          <a:p>
            <a:pPr lvl="1"/>
            <a:r>
              <a:rPr lang="en-US" b="1" dirty="0" smtClean="0"/>
              <a:t>Budgeting</a:t>
            </a:r>
          </a:p>
          <a:p>
            <a:pPr lvl="1"/>
            <a:endParaRPr lang="en-US" dirty="0" smtClean="0"/>
          </a:p>
          <a:p>
            <a:pPr lvl="1"/>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101</a:t>
            </a:r>
            <a:endParaRPr lang="en-US" dirty="0"/>
          </a:p>
        </p:txBody>
      </p:sp>
      <p:sp>
        <p:nvSpPr>
          <p:cNvPr id="3" name="Content Placeholder 2"/>
          <p:cNvSpPr>
            <a:spLocks noGrp="1"/>
          </p:cNvSpPr>
          <p:nvPr>
            <p:ph idx="1"/>
          </p:nvPr>
        </p:nvSpPr>
        <p:spPr>
          <a:xfrm>
            <a:off x="779463" y="1600200"/>
            <a:ext cx="7583488" cy="4572000"/>
          </a:xfrm>
        </p:spPr>
        <p:txBody>
          <a:bodyPr>
            <a:normAutofit/>
          </a:bodyPr>
          <a:lstStyle/>
          <a:p>
            <a:r>
              <a:rPr lang="en-US" dirty="0" smtClean="0"/>
              <a:t>Spending</a:t>
            </a:r>
          </a:p>
          <a:p>
            <a:pPr lvl="1"/>
            <a:r>
              <a:rPr lang="en-US" dirty="0"/>
              <a:t>H</a:t>
            </a:r>
            <a:r>
              <a:rPr lang="en-US" dirty="0" smtClean="0"/>
              <a:t>abits are mainly learned by parents/guardians</a:t>
            </a:r>
          </a:p>
          <a:p>
            <a:pPr lvl="1"/>
            <a:r>
              <a:rPr lang="en-US" dirty="0" smtClean="0"/>
              <a:t>Pay for value, not price</a:t>
            </a:r>
          </a:p>
          <a:p>
            <a:pPr lvl="1"/>
            <a:r>
              <a:rPr lang="en-US" dirty="0" smtClean="0"/>
              <a:t>Reckless Spending</a:t>
            </a:r>
          </a:p>
          <a:p>
            <a:r>
              <a:rPr lang="en-US" dirty="0" smtClean="0"/>
              <a:t>Budgeting</a:t>
            </a:r>
          </a:p>
          <a:p>
            <a:r>
              <a:rPr lang="en-US" dirty="0" smtClean="0"/>
              <a:t>Banking &amp; Investing</a:t>
            </a:r>
          </a:p>
          <a:p>
            <a:pPr lvl="1"/>
            <a:r>
              <a:rPr lang="en-US" dirty="0" smtClean="0"/>
              <a:t>$10.6 Trillion: U.S. bank deposits at end of 2012, a record high</a:t>
            </a:r>
            <a:r>
              <a:rPr lang="en-US" baseline="30000" dirty="0" smtClean="0"/>
              <a:t>1</a:t>
            </a:r>
          </a:p>
          <a:p>
            <a:pPr marL="282575" lvl="1" indent="0">
              <a:buNone/>
            </a:pPr>
            <a:endParaRPr lang="en-US" baseline="30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Avg. CD rates</a:t>
            </a:r>
            <a:endParaRPr lang="en-US" dirty="0"/>
          </a:p>
        </p:txBody>
      </p:sp>
      <p:pic>
        <p:nvPicPr>
          <p:cNvPr id="7" name="Content Placeholder 6" descr="Screen Shot 2013-04-01 at 2.14.44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093" r="208" b="1065"/>
          <a:stretch/>
        </p:blipFill>
        <p:spPr>
          <a:xfrm>
            <a:off x="2362200" y="1473200"/>
            <a:ext cx="4864100" cy="4483100"/>
          </a:xfrm>
        </p:spPr>
      </p:pic>
      <p:sp>
        <p:nvSpPr>
          <p:cNvPr id="8" name="TextBox 7"/>
          <p:cNvSpPr txBox="1"/>
          <p:nvPr/>
        </p:nvSpPr>
        <p:spPr>
          <a:xfrm>
            <a:off x="304800" y="6219110"/>
            <a:ext cx="7620000" cy="246221"/>
          </a:xfrm>
          <a:prstGeom prst="rect">
            <a:avLst/>
          </a:prstGeom>
          <a:noFill/>
        </p:spPr>
        <p:txBody>
          <a:bodyPr wrap="square" rtlCol="0">
            <a:spAutoFit/>
          </a:bodyPr>
          <a:lstStyle/>
          <a:p>
            <a:r>
              <a:rPr lang="en-US" sz="1000" dirty="0"/>
              <a:t>Source: http://</a:t>
            </a:r>
            <a:r>
              <a:rPr lang="en-US" sz="1000" dirty="0" err="1"/>
              <a:t>www.bankrate.com</a:t>
            </a:r>
            <a:r>
              <a:rPr lang="en-US" sz="1000" dirty="0"/>
              <a:t>/funnel/graph/</a:t>
            </a:r>
            <a:r>
              <a:rPr lang="en-US" sz="1000" dirty="0" err="1"/>
              <a:t>default.aspx?cat</a:t>
            </a:r>
            <a:r>
              <a:rPr lang="en-US" sz="1000" dirty="0"/>
              <a:t>=7&amp;ids=138,124&amp;state=</a:t>
            </a:r>
            <a:r>
              <a:rPr lang="en-US" sz="1000" dirty="0" err="1"/>
              <a:t>zz&amp;d</a:t>
            </a:r>
            <a:r>
              <a:rPr lang="en-US" sz="1000" dirty="0"/>
              <a:t>=1825&amp;t=</a:t>
            </a:r>
            <a:r>
              <a:rPr lang="en-US" sz="1000" dirty="0" err="1"/>
              <a:t>MSLine&amp;eco</a:t>
            </a:r>
            <a:r>
              <a:rPr lang="en-US" sz="1000" dirty="0"/>
              <a:t>=-1 </a:t>
            </a:r>
          </a:p>
        </p:txBody>
      </p:sp>
      <p:sp>
        <p:nvSpPr>
          <p:cNvPr id="9" name="TextBox 8"/>
          <p:cNvSpPr txBox="1"/>
          <p:nvPr/>
        </p:nvSpPr>
        <p:spPr>
          <a:xfrm>
            <a:off x="3048000" y="1491734"/>
            <a:ext cx="3792537" cy="369332"/>
          </a:xfrm>
          <a:prstGeom prst="rect">
            <a:avLst/>
          </a:prstGeom>
          <a:noFill/>
        </p:spPr>
        <p:txBody>
          <a:bodyPr wrap="square" rtlCol="0">
            <a:spAutoFit/>
          </a:bodyPr>
          <a:lstStyle/>
          <a:p>
            <a:r>
              <a:rPr lang="en-US" b="1" dirty="0" smtClean="0">
                <a:solidFill>
                  <a:schemeClr val="bg1">
                    <a:lumMod val="50000"/>
                  </a:schemeClr>
                </a:solidFill>
              </a:rPr>
              <a:t>Five Year vs. Three Year CD Rates</a:t>
            </a:r>
            <a:endParaRPr lang="en-US" b="1" dirty="0">
              <a:solidFill>
                <a:schemeClr val="bg1">
                  <a:lumMod val="50000"/>
                </a:schemeClr>
              </a:solidFill>
            </a:endParaRPr>
          </a:p>
        </p:txBody>
      </p:sp>
    </p:spTree>
    <p:extLst>
      <p:ext uri="{BB962C8B-B14F-4D97-AF65-F5344CB8AC3E}">
        <p14:creationId xmlns:p14="http://schemas.microsoft.com/office/powerpoint/2010/main" val="205377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funds</a:t>
            </a:r>
            <a:endParaRPr lang="en-US" dirty="0"/>
          </a:p>
        </p:txBody>
      </p:sp>
      <p:pic>
        <p:nvPicPr>
          <p:cNvPr id="6" name="Content Placeholder 5" descr="Screen Shot 2013-04-01 at 2.30.48 PM.png"/>
          <p:cNvPicPr>
            <a:picLocks noGrp="1" noChangeAspect="1"/>
          </p:cNvPicPr>
          <p:nvPr>
            <p:ph idx="1"/>
          </p:nvPr>
        </p:nvPicPr>
        <p:blipFill>
          <a:blip r:embed="rId3">
            <a:extLst>
              <a:ext uri="{28A0092B-C50C-407E-A947-70E740481C1C}">
                <a14:useLocalDpi xmlns:a14="http://schemas.microsoft.com/office/drawing/2010/main" val="0"/>
              </a:ext>
            </a:extLst>
          </a:blip>
          <a:srcRect l="1185" r="1185"/>
          <a:stretch>
            <a:fillRect/>
          </a:stretch>
        </p:blipFill>
        <p:spPr>
          <a:xfrm>
            <a:off x="779463" y="1524000"/>
            <a:ext cx="7583488" cy="4297363"/>
          </a:xfrm>
        </p:spPr>
      </p:pic>
      <p:sp>
        <p:nvSpPr>
          <p:cNvPr id="7" name="TextBox 6"/>
          <p:cNvSpPr txBox="1"/>
          <p:nvPr/>
        </p:nvSpPr>
        <p:spPr>
          <a:xfrm>
            <a:off x="304800" y="6096000"/>
            <a:ext cx="7391400" cy="553998"/>
          </a:xfrm>
          <a:prstGeom prst="rect">
            <a:avLst/>
          </a:prstGeom>
          <a:noFill/>
        </p:spPr>
        <p:txBody>
          <a:bodyPr wrap="square" rtlCol="0">
            <a:spAutoFit/>
          </a:bodyPr>
          <a:lstStyle/>
          <a:p>
            <a:r>
              <a:rPr lang="en-US" sz="1000" dirty="0"/>
              <a:t>Source: http://</a:t>
            </a:r>
            <a:r>
              <a:rPr lang="en-US" sz="1000" dirty="0" err="1"/>
              <a:t>finance.yahoo.com</a:t>
            </a:r>
            <a:r>
              <a:rPr lang="en-US" sz="1000" dirty="0"/>
              <a:t>/</a:t>
            </a:r>
            <a:r>
              <a:rPr lang="en-US" sz="1000" dirty="0" err="1" smtClean="0"/>
              <a:t>echartss</a:t>
            </a:r>
            <a:r>
              <a:rPr lang="en-US" sz="1000" dirty="0"/>
              <a:t>=</a:t>
            </a:r>
            <a:r>
              <a:rPr lang="en-US" sz="1000" dirty="0" err="1"/>
              <a:t>VSISX#symbol</a:t>
            </a:r>
            <a:r>
              <a:rPr lang="en-US" sz="1000" dirty="0"/>
              <a:t>=</a:t>
            </a:r>
            <a:r>
              <a:rPr lang="en-US" sz="1000" dirty="0" err="1"/>
              <a:t>vsisx;range</a:t>
            </a:r>
            <a:r>
              <a:rPr lang="en-US" sz="1000" dirty="0"/>
              <a:t>=5y;compare=;indicator=</a:t>
            </a:r>
            <a:r>
              <a:rPr lang="en-US" sz="1000" dirty="0" err="1"/>
              <a:t>volume;charttype</a:t>
            </a:r>
            <a:r>
              <a:rPr lang="en-US" sz="1000" dirty="0"/>
              <a:t>=</a:t>
            </a:r>
            <a:r>
              <a:rPr lang="en-US" sz="1000" dirty="0" err="1"/>
              <a:t>area;crosshair</a:t>
            </a:r>
            <a:r>
              <a:rPr lang="en-US" sz="1000" dirty="0"/>
              <a:t>=</a:t>
            </a:r>
            <a:r>
              <a:rPr lang="en-US" sz="1000" dirty="0" err="1"/>
              <a:t>on;ohlcvalues</a:t>
            </a:r>
            <a:r>
              <a:rPr lang="en-US" sz="1000" dirty="0"/>
              <a:t>=0;logscale=</a:t>
            </a:r>
            <a:r>
              <a:rPr lang="en-US" sz="1000" dirty="0" err="1"/>
              <a:t>off;source</a:t>
            </a:r>
            <a:r>
              <a:rPr lang="en-US" sz="1000" dirty="0"/>
              <a:t>=undefined;</a:t>
            </a:r>
          </a:p>
        </p:txBody>
      </p:sp>
    </p:spTree>
    <p:extLst>
      <p:ext uri="{BB962C8B-B14F-4D97-AF65-F5344CB8AC3E}">
        <p14:creationId xmlns:p14="http://schemas.microsoft.com/office/powerpoint/2010/main" val="395210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funds</a:t>
            </a:r>
            <a:endParaRPr lang="en-US" dirty="0"/>
          </a:p>
        </p:txBody>
      </p:sp>
      <p:sp>
        <p:nvSpPr>
          <p:cNvPr id="3" name="Content Placeholder 2"/>
          <p:cNvSpPr>
            <a:spLocks noGrp="1"/>
          </p:cNvSpPr>
          <p:nvPr>
            <p:ph idx="1"/>
          </p:nvPr>
        </p:nvSpPr>
        <p:spPr>
          <a:xfrm>
            <a:off x="779463" y="1828801"/>
            <a:ext cx="7583488" cy="2971800"/>
          </a:xfrm>
        </p:spPr>
        <p:txBody>
          <a:bodyPr/>
          <a:lstStyle/>
          <a:p>
            <a:r>
              <a:rPr lang="en-US" dirty="0" smtClean="0"/>
              <a:t>The VSISX – Vanguard Small Cap Index Signal is an example of a fund that has weighed with a 0.1000 expense ratio and has delivered a 13.738 percentage return.</a:t>
            </a:r>
            <a:r>
              <a:rPr lang="en-US" baseline="30000" dirty="0" smtClean="0"/>
              <a:t>2</a:t>
            </a:r>
          </a:p>
          <a:p>
            <a:endParaRPr lang="en-US" dirty="0" smtClean="0"/>
          </a:p>
          <a:p>
            <a:pPr marL="0" indent="0">
              <a:buNone/>
            </a:pPr>
            <a:endParaRPr lang="en-US" dirty="0"/>
          </a:p>
        </p:txBody>
      </p:sp>
    </p:spTree>
    <p:extLst>
      <p:ext uri="{BB962C8B-B14F-4D97-AF65-F5344CB8AC3E}">
        <p14:creationId xmlns:p14="http://schemas.microsoft.com/office/powerpoint/2010/main" val="135276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819400"/>
            <a:ext cx="7583488" cy="1283167"/>
          </a:xfrm>
        </p:spPr>
        <p:txBody>
          <a:bodyPr/>
          <a:lstStyle/>
          <a:p>
            <a:r>
              <a:rPr lang="en-US" sz="8000" b="1" dirty="0" smtClean="0"/>
              <a:t>DEBT</a:t>
            </a:r>
            <a:endParaRPr lang="en-US" sz="8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p:txBody>
          <a:bodyPr/>
          <a:lstStyle/>
          <a:p>
            <a:r>
              <a:rPr lang="en-US" dirty="0" smtClean="0"/>
              <a:t>Financing</a:t>
            </a:r>
          </a:p>
          <a:p>
            <a:pPr lvl="1"/>
            <a:r>
              <a:rPr lang="en-US" dirty="0" smtClean="0"/>
              <a:t>0% APR Offers</a:t>
            </a:r>
          </a:p>
          <a:p>
            <a:pPr lvl="1"/>
            <a:r>
              <a:rPr lang="en-US" dirty="0" smtClean="0"/>
              <a:t>Minimum Monthly Payments</a:t>
            </a:r>
          </a:p>
          <a:p>
            <a:r>
              <a:rPr lang="en-US" dirty="0" smtClean="0"/>
              <a:t>Defaulting</a:t>
            </a:r>
          </a:p>
          <a:p>
            <a:pPr lvl="1"/>
            <a:r>
              <a:rPr lang="en-US" dirty="0" smtClean="0"/>
              <a:t>Hurts Fico Score</a:t>
            </a:r>
          </a:p>
          <a:p>
            <a:pPr lvl="1"/>
            <a:r>
              <a:rPr lang="en-US" dirty="0" smtClean="0"/>
              <a:t>Could result in a </a:t>
            </a:r>
          </a:p>
          <a:p>
            <a:r>
              <a:rPr lang="en-US" dirty="0" smtClean="0"/>
              <a:t>Improper Usage</a:t>
            </a:r>
          </a:p>
          <a:p>
            <a:pPr lvl="1"/>
            <a:r>
              <a:rPr lang="en-US" dirty="0" smtClean="0"/>
              <a:t>Charging day to day expenses and bills</a:t>
            </a:r>
            <a:endParaRPr lang="en-US" dirty="0"/>
          </a:p>
        </p:txBody>
      </p:sp>
    </p:spTree>
    <p:extLst>
      <p:ext uri="{BB962C8B-B14F-4D97-AF65-F5344CB8AC3E}">
        <p14:creationId xmlns:p14="http://schemas.microsoft.com/office/powerpoint/2010/main" val="273836779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1163</TotalTime>
  <Words>737</Words>
  <Application>Microsoft Office PowerPoint</Application>
  <PresentationFormat>On-screen Show (4:3)</PresentationFormat>
  <Paragraphs>100</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Precedent</vt:lpstr>
      <vt:lpstr>Personal Finance: Just how educated are we?</vt:lpstr>
      <vt:lpstr>Objective</vt:lpstr>
      <vt:lpstr>Problem: Why?</vt:lpstr>
      <vt:lpstr>Money 101</vt:lpstr>
      <vt:lpstr>Avg. CD rates</vt:lpstr>
      <vt:lpstr>Mutual funds</vt:lpstr>
      <vt:lpstr>Mutual funds</vt:lpstr>
      <vt:lpstr>DEBT</vt:lpstr>
      <vt:lpstr>Credit cards</vt:lpstr>
      <vt:lpstr>Total credit card debt</vt:lpstr>
      <vt:lpstr>Total debt</vt:lpstr>
      <vt:lpstr>Conclusion</vt:lpstr>
    </vt:vector>
  </TitlesOfParts>
  <Company>Buffalo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Just how educated are we?</dc:title>
  <dc:creator>Steven Evans</dc:creator>
  <cp:lastModifiedBy>Kasper, Victor</cp:lastModifiedBy>
  <cp:revision>31</cp:revision>
  <dcterms:created xsi:type="dcterms:W3CDTF">2013-04-01T04:29:58Z</dcterms:created>
  <dcterms:modified xsi:type="dcterms:W3CDTF">2013-04-01T19:44:15Z</dcterms:modified>
</cp:coreProperties>
</file>