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5" r:id="rId2"/>
    <p:sldId id="268" r:id="rId3"/>
    <p:sldId id="258" r:id="rId4"/>
    <p:sldId id="263" r:id="rId5"/>
    <p:sldId id="272" r:id="rId6"/>
    <p:sldId id="269" r:id="rId7"/>
    <p:sldId id="271" r:id="rId8"/>
    <p:sldId id="266"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7" d="100"/>
          <a:sy n="107" d="100"/>
        </p:scale>
        <p:origin x="-492" y="5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11CB18C-355C-4308-BB7F-A0C255719639}" type="datetimeFigureOut">
              <a:rPr lang="en-US" smtClean="0"/>
              <a:t>10/27/2014</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A152EC5-44AC-4352-ADFC-1C470FBAFA80}"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CB18C-355C-4308-BB7F-A0C255719639}"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152EC5-44AC-4352-ADFC-1C470FBAFA80}"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9A152EC5-44AC-4352-ADFC-1C470FBAFA80}"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11CB18C-355C-4308-BB7F-A0C255719639}"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11CB18C-355C-4308-BB7F-A0C255719639}" type="datetimeFigureOut">
              <a:rPr lang="en-US" smtClean="0"/>
              <a:t>10/27/2014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9A152EC5-44AC-4352-ADFC-1C470FBAFA80}"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11CB18C-355C-4308-BB7F-A0C255719639}" type="datetimeFigureOut">
              <a:rPr lang="en-US" smtClean="0"/>
              <a:t>10/27/2014</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9A152EC5-44AC-4352-ADFC-1C470FBAFA80}"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11CB18C-355C-4308-BB7F-A0C255719639}" type="datetimeFigureOut">
              <a:rPr lang="en-US" smtClean="0"/>
              <a:t>10/27/2014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152EC5-44AC-4352-ADFC-1C470FBAFA80}"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11CB18C-355C-4308-BB7F-A0C255719639}" type="datetimeFigureOut">
              <a:rPr lang="en-US" smtClean="0"/>
              <a:t>10/27/2014</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9A152EC5-44AC-4352-ADFC-1C470FBAFA80}"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11CB18C-355C-4308-BB7F-A0C255719639}" type="datetimeFigureOut">
              <a:rPr lang="en-US" smtClean="0"/>
              <a:t>10/27/2014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9A152EC5-44AC-4352-ADFC-1C470FBAFA8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11CB18C-355C-4308-BB7F-A0C255719639}" type="datetimeFigureOut">
              <a:rPr lang="en-US" smtClean="0"/>
              <a:t>10/27/2014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9A152EC5-44AC-4352-ADFC-1C470FBAFA8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9A152EC5-44AC-4352-ADFC-1C470FBAFA80}"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11CB18C-355C-4308-BB7F-A0C255719639}" type="datetimeFigureOut">
              <a:rPr lang="en-US" smtClean="0"/>
              <a:t>10/27/2014</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9A152EC5-44AC-4352-ADFC-1C470FBAFA80}"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11CB18C-355C-4308-BB7F-A0C255719639}" type="datetimeFigureOut">
              <a:rPr lang="en-US" smtClean="0"/>
              <a:t>10/27/2014</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11CB18C-355C-4308-BB7F-A0C255719639}" type="datetimeFigureOut">
              <a:rPr lang="en-US" smtClean="0"/>
              <a:t>10/27/2014</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9A152EC5-44AC-4352-ADFC-1C470FBAFA80}"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r>
              <a:rPr lang="en-US" dirty="0" smtClean="0"/>
              <a:t>     </a:t>
            </a:r>
            <a:r>
              <a:rPr lang="en-US" dirty="0" err="1" smtClean="0"/>
              <a:t>Alieu</a:t>
            </a:r>
            <a:r>
              <a:rPr lang="en-US" dirty="0" smtClean="0"/>
              <a:t> </a:t>
            </a:r>
            <a:r>
              <a:rPr lang="en-US" dirty="0" err="1" smtClean="0"/>
              <a:t>Baldeh</a:t>
            </a:r>
            <a:r>
              <a:rPr lang="en-US" dirty="0" smtClean="0"/>
              <a:t>	</a:t>
            </a:r>
          </a:p>
          <a:p>
            <a:r>
              <a:rPr lang="en-US" dirty="0" smtClean="0"/>
              <a:t>    Senior Seminar</a:t>
            </a:r>
          </a:p>
          <a:p>
            <a:r>
              <a:rPr lang="en-US" dirty="0"/>
              <a:t> </a:t>
            </a:r>
            <a:r>
              <a:rPr lang="en-US" dirty="0" smtClean="0"/>
              <a:t>  Buffalo State</a:t>
            </a:r>
          </a:p>
          <a:p>
            <a:r>
              <a:rPr lang="en-US" dirty="0" smtClean="0"/>
              <a:t>10/27/2014</a:t>
            </a:r>
          </a:p>
          <a:p>
            <a:endParaRPr lang="en-US" dirty="0"/>
          </a:p>
        </p:txBody>
      </p:sp>
      <p:sp>
        <p:nvSpPr>
          <p:cNvPr id="4" name="Title 3"/>
          <p:cNvSpPr>
            <a:spLocks noGrp="1"/>
          </p:cNvSpPr>
          <p:nvPr>
            <p:ph type="ctrTitle"/>
          </p:nvPr>
        </p:nvSpPr>
        <p:spPr/>
        <p:txBody>
          <a:bodyPr/>
          <a:lstStyle/>
          <a:p>
            <a:r>
              <a:rPr lang="en-US" dirty="0" smtClean="0"/>
              <a:t>Poverty Reduction: World Bank and the IMF</a:t>
            </a:r>
            <a:endParaRPr lang="en-US" dirty="0"/>
          </a:p>
        </p:txBody>
      </p:sp>
    </p:spTree>
    <p:extLst>
      <p:ext uri="{BB962C8B-B14F-4D97-AF65-F5344CB8AC3E}">
        <p14:creationId xmlns:p14="http://schemas.microsoft.com/office/powerpoint/2010/main" val="1316356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r>
              <a:rPr lang="en-US" b="1" dirty="0" smtClean="0">
                <a:cs typeface="Times New Roman" panose="02020603050405020304" pitchFamily="18" charset="0"/>
              </a:rPr>
              <a:t>Poverty: </a:t>
            </a:r>
            <a:r>
              <a:rPr lang="en-US" dirty="0" smtClean="0">
                <a:cs typeface="Times New Roman" panose="02020603050405020304" pitchFamily="18" charset="0"/>
              </a:rPr>
              <a:t>the </a:t>
            </a:r>
            <a:r>
              <a:rPr lang="en-US" dirty="0">
                <a:cs typeface="Times New Roman" panose="02020603050405020304" pitchFamily="18" charset="0"/>
              </a:rPr>
              <a:t>state of one who lacks a certain amount of material possessions or money</a:t>
            </a:r>
            <a:r>
              <a:rPr lang="en-US" dirty="0" smtClean="0">
                <a:cs typeface="Times New Roman" panose="02020603050405020304" pitchFamily="18" charset="0"/>
              </a:rPr>
              <a:t>.</a:t>
            </a:r>
          </a:p>
          <a:p>
            <a:endParaRPr lang="en-US" dirty="0" smtClean="0">
              <a:cs typeface="Times New Roman" panose="02020603050405020304" pitchFamily="18" charset="0"/>
            </a:endParaRPr>
          </a:p>
          <a:p>
            <a:r>
              <a:rPr lang="en-US" b="1" dirty="0" smtClean="0">
                <a:cs typeface="Times New Roman" panose="02020603050405020304" pitchFamily="18" charset="0"/>
              </a:rPr>
              <a:t>Extreme Poverty: </a:t>
            </a:r>
            <a:r>
              <a:rPr lang="en-US" dirty="0">
                <a:cs typeface="Times New Roman" panose="02020603050405020304" pitchFamily="18" charset="0"/>
              </a:rPr>
              <a:t>a condition characterized by severe deprivation of basic human needs, including food, safe drinking water, sanitation facilities, health, shelter, education and information.</a:t>
            </a:r>
            <a:endParaRPr lang="en-US" dirty="0">
              <a:cs typeface="Times New Roman" panose="02020603050405020304" pitchFamily="18" charset="0"/>
            </a:endParaRPr>
          </a:p>
        </p:txBody>
      </p:sp>
    </p:spTree>
    <p:extLst>
      <p:ext uri="{BB962C8B-B14F-4D97-AF65-F5344CB8AC3E}">
        <p14:creationId xmlns:p14="http://schemas.microsoft.com/office/powerpoint/2010/main" val="194014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a:t>
            </a:r>
            <a:r>
              <a:rPr lang="en-US" dirty="0" smtClean="0"/>
              <a:t>Bank</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381000" y="1447800"/>
            <a:ext cx="4267200" cy="4572000"/>
          </a:xfrm>
        </p:spPr>
      </p:pic>
      <p:sp>
        <p:nvSpPr>
          <p:cNvPr id="5" name="TextBox 4"/>
          <p:cNvSpPr txBox="1"/>
          <p:nvPr/>
        </p:nvSpPr>
        <p:spPr>
          <a:xfrm>
            <a:off x="4953000" y="1524000"/>
            <a:ext cx="3200400" cy="5078313"/>
          </a:xfrm>
          <a:prstGeom prst="rect">
            <a:avLst/>
          </a:prstGeom>
          <a:noFill/>
        </p:spPr>
        <p:txBody>
          <a:bodyPr wrap="square" rtlCol="0">
            <a:spAutoFit/>
          </a:bodyPr>
          <a:lstStyle/>
          <a:p>
            <a:pPr marL="285750" indent="-285750">
              <a:buFont typeface="Arial" pitchFamily="34" charset="0"/>
              <a:buChar char="•"/>
            </a:pPr>
            <a:r>
              <a:rPr lang="en-US" dirty="0" smtClean="0"/>
              <a:t>Motto: </a:t>
            </a:r>
            <a:r>
              <a:rPr lang="en-US" i="1" dirty="0" smtClean="0"/>
              <a:t>Working for a World Free of Poverty. </a:t>
            </a:r>
          </a:p>
          <a:p>
            <a:pPr marL="285750" indent="-285750">
              <a:buFont typeface="Arial" pitchFamily="34" charset="0"/>
              <a:buChar char="•"/>
            </a:pPr>
            <a:endParaRPr lang="en-US" dirty="0" smtClean="0"/>
          </a:p>
          <a:p>
            <a:pPr marL="285750" indent="-285750">
              <a:buFont typeface="Arial" pitchFamily="34" charset="0"/>
              <a:buChar char="•"/>
            </a:pPr>
            <a:r>
              <a:rPr lang="en-US" dirty="0" smtClean="0"/>
              <a:t>Offer </a:t>
            </a:r>
            <a:r>
              <a:rPr lang="en-US" dirty="0"/>
              <a:t>support to developing countries through policy advice, research and analysis, and technical </a:t>
            </a:r>
            <a:r>
              <a:rPr lang="en-US" dirty="0" smtClean="0"/>
              <a:t>assistance.</a:t>
            </a:r>
          </a:p>
          <a:p>
            <a:pPr marL="285750" indent="-285750">
              <a:buFont typeface="Arial" pitchFamily="34" charset="0"/>
              <a:buChar char="•"/>
            </a:pPr>
            <a:endParaRPr lang="en-US" dirty="0" smtClean="0"/>
          </a:p>
          <a:p>
            <a:pPr marL="285750" indent="-285750">
              <a:buFont typeface="Arial" pitchFamily="34" charset="0"/>
              <a:buChar char="•"/>
            </a:pPr>
            <a:r>
              <a:rPr lang="en-US" dirty="0" smtClean="0"/>
              <a:t>Provide </a:t>
            </a:r>
            <a:r>
              <a:rPr lang="en-US" dirty="0"/>
              <a:t>low-interest loans, interest-free credits, and grants to developing countries. </a:t>
            </a:r>
            <a:endParaRPr lang="en-US" dirty="0" smtClean="0"/>
          </a:p>
          <a:p>
            <a:pPr marL="285750" indent="-285750">
              <a:buFont typeface="Arial" pitchFamily="34" charset="0"/>
              <a:buChar char="•"/>
            </a:pPr>
            <a:endParaRPr lang="en-US" dirty="0" smtClean="0"/>
          </a:p>
          <a:p>
            <a:pPr marL="285750" indent="-285750">
              <a:buFont typeface="Arial" pitchFamily="34" charset="0"/>
              <a:buChar char="•"/>
            </a:pPr>
            <a:r>
              <a:rPr lang="en-US" dirty="0" smtClean="0"/>
              <a:t>Vital </a:t>
            </a:r>
            <a:r>
              <a:rPr lang="en-US" dirty="0"/>
              <a:t>source of financial and technical assistance to developing countries around the world.</a:t>
            </a:r>
          </a:p>
        </p:txBody>
      </p:sp>
    </p:spTree>
    <p:extLst>
      <p:ext uri="{BB962C8B-B14F-4D97-AF65-F5344CB8AC3E}">
        <p14:creationId xmlns:p14="http://schemas.microsoft.com/office/powerpoint/2010/main" val="1321069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International Monetary Fund</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457200" y="1828800"/>
            <a:ext cx="4495800" cy="4191000"/>
          </a:xfrm>
        </p:spPr>
      </p:pic>
      <p:sp>
        <p:nvSpPr>
          <p:cNvPr id="5" name="Rectangle 4"/>
          <p:cNvSpPr/>
          <p:nvPr/>
        </p:nvSpPr>
        <p:spPr>
          <a:xfrm>
            <a:off x="5257800" y="1676400"/>
            <a:ext cx="3581400" cy="3693319"/>
          </a:xfrm>
          <a:prstGeom prst="rect">
            <a:avLst/>
          </a:prstGeom>
        </p:spPr>
        <p:txBody>
          <a:bodyPr wrap="square">
            <a:spAutoFit/>
          </a:bodyPr>
          <a:lstStyle/>
          <a:p>
            <a:pPr marL="285750" indent="-285750">
              <a:buFont typeface="Arial" panose="020B0604020202020204" pitchFamily="34" charset="0"/>
              <a:buChar char="•"/>
            </a:pPr>
            <a:r>
              <a:rPr lang="en-US" dirty="0"/>
              <a:t>The IMF promotes international monetary cooperation and exchange rate stability, facilitates the balanced growth of international </a:t>
            </a:r>
            <a:r>
              <a:rPr lang="en-US" dirty="0" smtClean="0"/>
              <a:t>trade.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dirty="0"/>
              <a:t>P</a:t>
            </a:r>
            <a:r>
              <a:rPr lang="en-US" dirty="0" smtClean="0"/>
              <a:t>rovides </a:t>
            </a:r>
            <a:r>
              <a:rPr lang="en-US" dirty="0"/>
              <a:t>resources to help members in balance of payments difficulties or to assist with poverty reduction.</a:t>
            </a:r>
            <a:endParaRPr lang="en-US" dirty="0" smtClean="0"/>
          </a:p>
          <a:p>
            <a:endParaRPr lang="en-US" dirty="0"/>
          </a:p>
          <a:p>
            <a:endParaRPr lang="en-US" dirty="0"/>
          </a:p>
        </p:txBody>
      </p:sp>
    </p:spTree>
    <p:extLst>
      <p:ext uri="{BB962C8B-B14F-4D97-AF65-F5344CB8AC3E}">
        <p14:creationId xmlns:p14="http://schemas.microsoft.com/office/powerpoint/2010/main" val="7548796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Theories</a:t>
            </a:r>
            <a:endParaRPr lang="en-US" dirty="0"/>
          </a:p>
        </p:txBody>
      </p:sp>
      <p:sp>
        <p:nvSpPr>
          <p:cNvPr id="3" name="Content Placeholder 2"/>
          <p:cNvSpPr>
            <a:spLocks noGrp="1"/>
          </p:cNvSpPr>
          <p:nvPr>
            <p:ph sz="quarter" idx="1"/>
          </p:nvPr>
        </p:nvSpPr>
        <p:spPr/>
        <p:txBody>
          <a:bodyPr>
            <a:normAutofit fontScale="70000" lnSpcReduction="20000"/>
          </a:bodyPr>
          <a:lstStyle/>
          <a:p>
            <a:r>
              <a:rPr lang="en-US" sz="3100" b="1" dirty="0"/>
              <a:t>Neoclassical theories </a:t>
            </a:r>
            <a:r>
              <a:rPr lang="en-US" sz="3100" dirty="0"/>
              <a:t>argue that governments should not intervene in the economy; in other words, these theories are claiming that an unobstructed free market is the best means of inducing rapid and successful development. </a:t>
            </a:r>
            <a:endParaRPr lang="en-US" sz="3100" dirty="0" smtClean="0"/>
          </a:p>
          <a:p>
            <a:pPr marL="0" indent="0">
              <a:buNone/>
            </a:pPr>
            <a:endParaRPr lang="en-US" dirty="0" smtClean="0"/>
          </a:p>
          <a:p>
            <a:r>
              <a:rPr lang="en-US" sz="3100" b="1" dirty="0"/>
              <a:t>Dependency theory</a:t>
            </a:r>
            <a:r>
              <a:rPr lang="en-US" sz="3100" dirty="0"/>
              <a:t> is the notion that resources flow from a "periphery" of poor and </a:t>
            </a:r>
            <a:r>
              <a:rPr lang="en-US" sz="3100" dirty="0" smtClean="0"/>
              <a:t>underdeveloped states to </a:t>
            </a:r>
            <a:r>
              <a:rPr lang="en-US" sz="3100" dirty="0"/>
              <a:t>a "core" of wealthy states, enriching the latter at the expense of the former</a:t>
            </a:r>
            <a:r>
              <a:rPr lang="en-US" sz="3100" dirty="0" smtClean="0"/>
              <a:t>.</a:t>
            </a:r>
          </a:p>
          <a:p>
            <a:pPr marL="0" indent="0">
              <a:buNone/>
            </a:pPr>
            <a:endParaRPr lang="en-US" sz="3400" dirty="0" smtClean="0"/>
          </a:p>
          <a:p>
            <a:r>
              <a:rPr lang="en-US" sz="3400" dirty="0"/>
              <a:t>According to the </a:t>
            </a:r>
            <a:r>
              <a:rPr lang="en-US" sz="3400" b="1" dirty="0"/>
              <a:t>linear stages of growth model</a:t>
            </a:r>
            <a:r>
              <a:rPr lang="en-US" sz="3400" dirty="0"/>
              <a:t>, a correctly designed massive injection </a:t>
            </a:r>
            <a:r>
              <a:rPr lang="en-US" sz="3400" dirty="0" smtClean="0"/>
              <a:t>of capital</a:t>
            </a:r>
            <a:r>
              <a:rPr lang="en-US" sz="3400" dirty="0"/>
              <a:t> coupled with intervention by </a:t>
            </a:r>
            <a:r>
              <a:rPr lang="en-US" sz="3400" dirty="0" smtClean="0"/>
              <a:t>the public sector</a:t>
            </a:r>
            <a:r>
              <a:rPr lang="en-US" sz="3400" dirty="0"/>
              <a:t> would ultimately lead to industrialization </a:t>
            </a:r>
            <a:r>
              <a:rPr lang="en-US" sz="3400" dirty="0" smtClean="0"/>
              <a:t>and economic development</a:t>
            </a:r>
            <a:r>
              <a:rPr lang="en-US" sz="3400" dirty="0"/>
              <a:t> of </a:t>
            </a:r>
            <a:r>
              <a:rPr lang="en-US" sz="3400" dirty="0" smtClean="0"/>
              <a:t>a developing nation.</a:t>
            </a:r>
            <a:endParaRPr lang="en-US" sz="3400" dirty="0"/>
          </a:p>
          <a:p>
            <a:endParaRPr lang="en-US" dirty="0"/>
          </a:p>
        </p:txBody>
      </p:sp>
    </p:spTree>
    <p:extLst>
      <p:ext uri="{BB962C8B-B14F-4D97-AF65-F5344CB8AC3E}">
        <p14:creationId xmlns:p14="http://schemas.microsoft.com/office/powerpoint/2010/main" val="117134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Almost half the world — over three billion people — live on less than $2.50 a day</a:t>
            </a:r>
            <a:r>
              <a:rPr lang="en-US" dirty="0" smtClean="0"/>
              <a:t>.</a:t>
            </a:r>
          </a:p>
          <a:p>
            <a:endParaRPr lang="en-US" dirty="0"/>
          </a:p>
          <a:p>
            <a:r>
              <a:rPr lang="en-US" dirty="0"/>
              <a:t>According to UNICEF, 22,000 children die each day due to poverty</a:t>
            </a:r>
            <a:r>
              <a:rPr lang="en-US" dirty="0" smtClean="0"/>
              <a:t>.</a:t>
            </a:r>
          </a:p>
          <a:p>
            <a:endParaRPr lang="en-US" dirty="0" smtClean="0"/>
          </a:p>
          <a:p>
            <a:r>
              <a:rPr lang="en-US" dirty="0"/>
              <a:t>World gross domestic product (world population approximately 6.5 billion) in 2006 was $48.2 trillion in 2006</a:t>
            </a:r>
            <a:r>
              <a:rPr lang="en-US" dirty="0" smtClean="0"/>
              <a:t>.</a:t>
            </a:r>
          </a:p>
          <a:p>
            <a:endParaRPr lang="en-US" dirty="0"/>
          </a:p>
          <a:p>
            <a:r>
              <a:rPr lang="en-US" dirty="0"/>
              <a:t>The GDP (Gross Domestic Product) of the 41 Heavily Indebted Poor Countries (567 million people) is less than the wealth of the world’s 7 richest people </a:t>
            </a:r>
            <a:r>
              <a:rPr lang="en-US" dirty="0" smtClean="0"/>
              <a:t>combined.</a:t>
            </a:r>
            <a:endParaRPr lang="en-US" dirty="0"/>
          </a:p>
        </p:txBody>
      </p:sp>
    </p:spTree>
    <p:extLst>
      <p:ext uri="{BB962C8B-B14F-4D97-AF65-F5344CB8AC3E}">
        <p14:creationId xmlns:p14="http://schemas.microsoft.com/office/powerpoint/2010/main" val="2279071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Facts continue</a:t>
            </a:r>
            <a:endParaRPr lang="en-US" dirty="0"/>
          </a:p>
        </p:txBody>
      </p:sp>
      <p:sp>
        <p:nvSpPr>
          <p:cNvPr id="3" name="Content Placeholder 2"/>
          <p:cNvSpPr>
            <a:spLocks noGrp="1"/>
          </p:cNvSpPr>
          <p:nvPr>
            <p:ph sz="quarter" idx="1"/>
          </p:nvPr>
        </p:nvSpPr>
        <p:spPr/>
        <p:txBody>
          <a:bodyPr>
            <a:normAutofit lnSpcReduction="10000"/>
          </a:bodyPr>
          <a:lstStyle/>
          <a:p>
            <a:r>
              <a:rPr lang="en-US" dirty="0"/>
              <a:t>The world’s wealthiest countries (approximately 1 billion people) accounted for $36.6 trillion dollars (76</a:t>
            </a:r>
            <a:r>
              <a:rPr lang="en-US" dirty="0" smtClean="0"/>
              <a:t>%).</a:t>
            </a:r>
          </a:p>
          <a:p>
            <a:endParaRPr lang="en-US" dirty="0"/>
          </a:p>
          <a:p>
            <a:r>
              <a:rPr lang="en-US" dirty="0"/>
              <a:t>The world’s billionaires — just 497 people (approximately 0.000008% of the world’s population) — were worth $3.5 trillion (over 7% of world GDP</a:t>
            </a:r>
            <a:r>
              <a:rPr lang="en-US" dirty="0" smtClean="0"/>
              <a:t>).</a:t>
            </a:r>
          </a:p>
          <a:p>
            <a:endParaRPr lang="en-US" dirty="0"/>
          </a:p>
          <a:p>
            <a:r>
              <a:rPr lang="en-US" dirty="0"/>
              <a:t>There are 2.2 billion children in the world, and 1 billion are in poverty. </a:t>
            </a:r>
          </a:p>
          <a:p>
            <a:endParaRPr lang="en-US" dirty="0"/>
          </a:p>
          <a:p>
            <a:endParaRPr lang="en-US" dirty="0"/>
          </a:p>
        </p:txBody>
      </p:sp>
    </p:spTree>
    <p:extLst>
      <p:ext uri="{BB962C8B-B14F-4D97-AF65-F5344CB8AC3E}">
        <p14:creationId xmlns:p14="http://schemas.microsoft.com/office/powerpoint/2010/main" val="192600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Questions</a:t>
            </a:r>
            <a:endParaRPr lang="en-US" dirty="0"/>
          </a:p>
        </p:txBody>
      </p:sp>
      <p:sp>
        <p:nvSpPr>
          <p:cNvPr id="3" name="Content Placeholder 2"/>
          <p:cNvSpPr>
            <a:spLocks noGrp="1"/>
          </p:cNvSpPr>
          <p:nvPr>
            <p:ph sz="quarter" idx="1"/>
          </p:nvPr>
        </p:nvSpPr>
        <p:spPr/>
        <p:txBody>
          <a:bodyPr/>
          <a:lstStyle/>
          <a:p>
            <a:r>
              <a:rPr lang="en-US" b="1" dirty="0" smtClean="0"/>
              <a:t>Thesis: </a:t>
            </a:r>
            <a:r>
              <a:rPr lang="en-US" dirty="0" smtClean="0"/>
              <a:t>The World Bank and IMF have been in existence for  70 years (est. 1944), yet there’s extreme poverty in many parts of the world, how effective are their policies in poverty reduction?</a:t>
            </a:r>
          </a:p>
          <a:p>
            <a:pPr marL="274320" lvl="1" indent="0">
              <a:buNone/>
            </a:pPr>
            <a:endParaRPr lang="en-US" dirty="0">
              <a:solidFill>
                <a:schemeClr val="tx1"/>
              </a:solidFill>
            </a:endParaRPr>
          </a:p>
          <a:p>
            <a:pPr lvl="1"/>
            <a:r>
              <a:rPr lang="en-US" dirty="0" smtClean="0">
                <a:solidFill>
                  <a:schemeClr val="tx1"/>
                </a:solidFill>
              </a:rPr>
              <a:t>	What the most affected regions and what percentage of the funds do they receive to promote development? </a:t>
            </a:r>
          </a:p>
          <a:p>
            <a:pPr lvl="1"/>
            <a:endParaRPr lang="en-US" dirty="0">
              <a:solidFill>
                <a:schemeClr val="tx1"/>
              </a:solidFill>
            </a:endParaRPr>
          </a:p>
          <a:p>
            <a:pPr lvl="1"/>
            <a:r>
              <a:rPr lang="en-US" dirty="0" smtClean="0">
                <a:solidFill>
                  <a:schemeClr val="tx1"/>
                </a:solidFill>
              </a:rPr>
              <a:t>What policies have been identified as failed policies? Why did they fail? </a:t>
            </a:r>
          </a:p>
          <a:p>
            <a:pPr lvl="1"/>
            <a:endParaRPr lang="en-US" dirty="0">
              <a:solidFill>
                <a:schemeClr val="tx1"/>
              </a:solidFill>
            </a:endParaRPr>
          </a:p>
          <a:p>
            <a:pPr marL="274320" lvl="1" indent="0">
              <a:buNone/>
            </a:pPr>
            <a:endParaRPr lang="en-US" dirty="0">
              <a:solidFill>
                <a:schemeClr val="tx1"/>
              </a:solidFill>
            </a:endParaRPr>
          </a:p>
        </p:txBody>
      </p:sp>
    </p:spTree>
    <p:extLst>
      <p:ext uri="{BB962C8B-B14F-4D97-AF65-F5344CB8AC3E}">
        <p14:creationId xmlns:p14="http://schemas.microsoft.com/office/powerpoint/2010/main" val="13931250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continue</a:t>
            </a:r>
            <a:endParaRPr lang="en-US" dirty="0"/>
          </a:p>
        </p:txBody>
      </p:sp>
      <p:sp>
        <p:nvSpPr>
          <p:cNvPr id="3" name="Content Placeholder 2"/>
          <p:cNvSpPr>
            <a:spLocks noGrp="1"/>
          </p:cNvSpPr>
          <p:nvPr>
            <p:ph sz="quarter" idx="1"/>
          </p:nvPr>
        </p:nvSpPr>
        <p:spPr/>
        <p:txBody>
          <a:bodyPr/>
          <a:lstStyle/>
          <a:p>
            <a:pPr lvl="1"/>
            <a:r>
              <a:rPr lang="en-US" dirty="0" smtClean="0">
                <a:solidFill>
                  <a:schemeClr val="tx1"/>
                </a:solidFill>
              </a:rPr>
              <a:t>Should the World Bank be for short term lending as opposed to long term, will this adequately help reduce extreme poverty? </a:t>
            </a:r>
          </a:p>
          <a:p>
            <a:pPr lvl="1"/>
            <a:endParaRPr lang="en-US" dirty="0">
              <a:solidFill>
                <a:schemeClr val="tx1"/>
              </a:solidFill>
            </a:endParaRPr>
          </a:p>
          <a:p>
            <a:pPr lvl="1"/>
            <a:r>
              <a:rPr lang="en-US" dirty="0" smtClean="0">
                <a:solidFill>
                  <a:schemeClr val="tx1"/>
                </a:solidFill>
              </a:rPr>
              <a:t>Explore the past and current strategies, how have they changed? </a:t>
            </a:r>
          </a:p>
          <a:p>
            <a:pPr lvl="1"/>
            <a:endParaRPr lang="en-US" dirty="0">
              <a:solidFill>
                <a:schemeClr val="tx1"/>
              </a:solidFill>
            </a:endParaRPr>
          </a:p>
          <a:p>
            <a:pPr lvl="1"/>
            <a:r>
              <a:rPr lang="en-US" dirty="0" smtClean="0">
                <a:solidFill>
                  <a:schemeClr val="tx1"/>
                </a:solidFill>
              </a:rPr>
              <a:t>What policies might work in the future? </a:t>
            </a:r>
            <a:endParaRPr lang="en-US" dirty="0">
              <a:solidFill>
                <a:schemeClr val="tx1"/>
              </a:solidFill>
            </a:endParaRPr>
          </a:p>
        </p:txBody>
      </p:sp>
    </p:spTree>
    <p:extLst>
      <p:ext uri="{BB962C8B-B14F-4D97-AF65-F5344CB8AC3E}">
        <p14:creationId xmlns:p14="http://schemas.microsoft.com/office/powerpoint/2010/main" val="8237350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243</TotalTime>
  <Words>416</Words>
  <Application>Microsoft Office PowerPoint</Application>
  <PresentationFormat>On-screen Show (4:3)</PresentationFormat>
  <Paragraphs>53</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Poverty Reduction: World Bank and the IMF</vt:lpstr>
      <vt:lpstr>Definitions</vt:lpstr>
      <vt:lpstr>World Bank</vt:lpstr>
      <vt:lpstr>International Monetary Fund</vt:lpstr>
      <vt:lpstr>Theories</vt:lpstr>
      <vt:lpstr>Facts</vt:lpstr>
      <vt:lpstr>Facts continue</vt:lpstr>
      <vt:lpstr>Questions</vt:lpstr>
      <vt:lpstr>Questions continue</vt:lpstr>
    </vt:vector>
  </TitlesOfParts>
  <Company>Buffalo State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Baldeh, Alieu</dc:creator>
  <cp:lastModifiedBy>Baldeh, Alieu</cp:lastModifiedBy>
  <cp:revision>19</cp:revision>
  <dcterms:created xsi:type="dcterms:W3CDTF">2013-09-17T13:26:45Z</dcterms:created>
  <dcterms:modified xsi:type="dcterms:W3CDTF">2014-10-27T18:17:38Z</dcterms:modified>
</cp:coreProperties>
</file>